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257" r:id="rId3"/>
    <p:sldId id="639" r:id="rId4"/>
    <p:sldId id="464" r:id="rId5"/>
    <p:sldId id="471" r:id="rId6"/>
    <p:sldId id="506" r:id="rId7"/>
    <p:sldId id="508" r:id="rId8"/>
    <p:sldId id="509" r:id="rId9"/>
    <p:sldId id="510" r:id="rId10"/>
    <p:sldId id="511" r:id="rId11"/>
    <p:sldId id="512" r:id="rId12"/>
    <p:sldId id="679" r:id="rId13"/>
    <p:sldId id="708" r:id="rId14"/>
    <p:sldId id="513" r:id="rId15"/>
    <p:sldId id="472" r:id="rId16"/>
    <p:sldId id="473" r:id="rId17"/>
    <p:sldId id="585" r:id="rId18"/>
    <p:sldId id="584" r:id="rId19"/>
    <p:sldId id="475" r:id="rId20"/>
    <p:sldId id="476" r:id="rId21"/>
    <p:sldId id="563" r:id="rId22"/>
    <p:sldId id="684" r:id="rId23"/>
    <p:sldId id="654" r:id="rId24"/>
    <p:sldId id="685" r:id="rId25"/>
    <p:sldId id="655" r:id="rId26"/>
    <p:sldId id="421" r:id="rId27"/>
    <p:sldId id="478" r:id="rId28"/>
    <p:sldId id="454" r:id="rId29"/>
    <p:sldId id="682" r:id="rId30"/>
    <p:sldId id="688" r:id="rId31"/>
    <p:sldId id="482" r:id="rId32"/>
    <p:sldId id="687" r:id="rId33"/>
    <p:sldId id="706" r:id="rId34"/>
    <p:sldId id="707" r:id="rId35"/>
    <p:sldId id="487" r:id="rId36"/>
    <p:sldId id="657" r:id="rId37"/>
    <p:sldId id="659" r:id="rId38"/>
    <p:sldId id="660" r:id="rId39"/>
    <p:sldId id="661" r:id="rId40"/>
    <p:sldId id="663" r:id="rId41"/>
    <p:sldId id="689" r:id="rId42"/>
    <p:sldId id="662" r:id="rId43"/>
    <p:sldId id="664" r:id="rId44"/>
    <p:sldId id="690" r:id="rId45"/>
    <p:sldId id="691" r:id="rId46"/>
    <p:sldId id="667" r:id="rId47"/>
    <p:sldId id="668" r:id="rId48"/>
    <p:sldId id="669" r:id="rId49"/>
    <p:sldId id="670" r:id="rId50"/>
    <p:sldId id="671" r:id="rId51"/>
    <p:sldId id="672" r:id="rId52"/>
    <p:sldId id="673" r:id="rId53"/>
    <p:sldId id="674" r:id="rId54"/>
    <p:sldId id="675" r:id="rId55"/>
    <p:sldId id="681" r:id="rId56"/>
    <p:sldId id="567" r:id="rId57"/>
    <p:sldId id="676" r:id="rId58"/>
    <p:sldId id="694" r:id="rId59"/>
    <p:sldId id="565" r:id="rId60"/>
    <p:sldId id="589" r:id="rId61"/>
    <p:sldId id="297" r:id="rId62"/>
    <p:sldId id="298" r:id="rId63"/>
    <p:sldId id="642" r:id="rId64"/>
    <p:sldId id="703" r:id="rId65"/>
    <p:sldId id="592" r:id="rId66"/>
    <p:sldId id="637" r:id="rId67"/>
    <p:sldId id="590" r:id="rId68"/>
    <p:sldId id="594" r:id="rId69"/>
    <p:sldId id="643" r:id="rId70"/>
    <p:sldId id="299" r:id="rId71"/>
    <p:sldId id="300" r:id="rId72"/>
    <p:sldId id="636" r:id="rId73"/>
    <p:sldId id="302" r:id="rId74"/>
    <p:sldId id="301" r:id="rId75"/>
    <p:sldId id="709" r:id="rId76"/>
    <p:sldId id="704" r:id="rId77"/>
    <p:sldId id="303" r:id="rId78"/>
    <p:sldId id="678" r:id="rId79"/>
    <p:sldId id="705" r:id="rId80"/>
    <p:sldId id="304" r:id="rId81"/>
    <p:sldId id="305" r:id="rId82"/>
    <p:sldId id="595" r:id="rId83"/>
    <p:sldId id="696" r:id="rId84"/>
    <p:sldId id="697" r:id="rId85"/>
    <p:sldId id="698" r:id="rId86"/>
    <p:sldId id="580" r:id="rId87"/>
    <p:sldId id="376" r:id="rId88"/>
    <p:sldId id="604" r:id="rId89"/>
    <p:sldId id="701" r:id="rId90"/>
    <p:sldId id="521" r:id="rId91"/>
    <p:sldId id="518" r:id="rId92"/>
    <p:sldId id="519" r:id="rId93"/>
    <p:sldId id="520" r:id="rId94"/>
    <p:sldId id="528" r:id="rId95"/>
    <p:sldId id="522" r:id="rId96"/>
    <p:sldId id="523" r:id="rId97"/>
    <p:sldId id="569" r:id="rId98"/>
    <p:sldId id="570" r:id="rId99"/>
    <p:sldId id="572" r:id="rId100"/>
    <p:sldId id="525" r:id="rId101"/>
    <p:sldId id="526" r:id="rId102"/>
    <p:sldId id="573" r:id="rId103"/>
    <p:sldId id="574" r:id="rId104"/>
    <p:sldId id="576" r:id="rId105"/>
    <p:sldId id="527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541" r:id="rId119"/>
    <p:sldId id="542" r:id="rId120"/>
    <p:sldId id="543" r:id="rId121"/>
    <p:sldId id="544" r:id="rId122"/>
    <p:sldId id="545" r:id="rId123"/>
    <p:sldId id="546" r:id="rId124"/>
    <p:sldId id="547" r:id="rId125"/>
    <p:sldId id="548" r:id="rId126"/>
    <p:sldId id="549" r:id="rId127"/>
    <p:sldId id="550" r:id="rId128"/>
    <p:sldId id="551" r:id="rId129"/>
    <p:sldId id="552" r:id="rId130"/>
    <p:sldId id="553" r:id="rId131"/>
    <p:sldId id="554" r:id="rId132"/>
    <p:sldId id="562" r:id="rId133"/>
    <p:sldId id="640" r:id="rId134"/>
    <p:sldId id="641" r:id="rId135"/>
    <p:sldId id="645" r:id="rId136"/>
    <p:sldId id="646" r:id="rId137"/>
    <p:sldId id="647" r:id="rId138"/>
    <p:sldId id="648" r:id="rId139"/>
    <p:sldId id="649" r:id="rId140"/>
    <p:sldId id="650" r:id="rId141"/>
    <p:sldId id="651" r:id="rId142"/>
    <p:sldId id="652" r:id="rId143"/>
    <p:sldId id="653" r:id="rId144"/>
    <p:sldId id="656" r:id="rId145"/>
    <p:sldId id="693" r:id="rId1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33CC33"/>
    <a:srgbClr val="D62ACA"/>
    <a:srgbClr val="04E900"/>
    <a:srgbClr val="D4D4D4"/>
    <a:srgbClr val="DE51D4"/>
    <a:srgbClr val="CE9178"/>
    <a:srgbClr val="66A24C"/>
    <a:srgbClr val="6AA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8923" autoAdjust="0"/>
  </p:normalViewPr>
  <p:slideViewPr>
    <p:cSldViewPr snapToGrid="0">
      <p:cViewPr varScale="1">
        <p:scale>
          <a:sx n="91" d="100"/>
          <a:sy n="91" d="100"/>
        </p:scale>
        <p:origin x="147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61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2021/11/23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49009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7481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540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5415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8102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58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9082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6949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222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2170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18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6754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3421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8086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7419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2975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5804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45657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1988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8319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8739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51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642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19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0330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2609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799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5878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02804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8860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295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8489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8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20620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1559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85783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57591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4541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440470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19494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134174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153573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03107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52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064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5904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789708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012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67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964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354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15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5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484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99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60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28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40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2928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94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447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306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717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5550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548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7688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02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85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759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9488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97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10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02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0913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182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5985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439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219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663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820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9070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3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186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206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047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909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633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4891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5513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56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6977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10437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95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742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8414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843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46593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12533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00874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9836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934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2867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8419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7343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94358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10680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892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159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4878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3563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619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4088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35868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371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5022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503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256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832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926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4196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9455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5975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9389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58754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7206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5898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98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035941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467226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800100" indent="-342900">
              <a:buFont typeface="Arial" panose="020B0604020202020204" pitchFamily="34" charset="0"/>
              <a:buChar char="•"/>
              <a:defRPr sz="2800"/>
            </a:lvl2pPr>
            <a:lvl3pPr marL="1257300" indent="-342900">
              <a:buFont typeface="Arial" panose="020B0604020202020204" pitchFamily="34" charset="0"/>
              <a:buChar char="•"/>
              <a:defRPr sz="24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806A3D-947B-4634-B8C5-97BBB0747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/>
              <a:t>5555555555555555555555555555555555555555555555555555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34.png"/><Relationship Id="rId4" Type="http://schemas.openxmlformats.org/officeDocument/2006/relationships/image" Target="../media/image17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webp"/><Relationship Id="rId4" Type="http://schemas.openxmlformats.org/officeDocument/2006/relationships/image" Target="../media/image20.webp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examples/tree/master/fast_neural_styl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examples.git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106368073/Style-Transfer/raw/main/style_transfer.z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420317"/>
            <a:ext cx="12192000" cy="2525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800" b="1" dirty="0">
                <a:latin typeface="+mn-lt"/>
              </a:rPr>
              <a:t>Deep Learning for Artwork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2816898" y="4484555"/>
            <a:ext cx="6558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Speaker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ea typeface="標楷體" panose="03000509000000000000" pitchFamily="65" charset="-120"/>
              </a:rPr>
              <a:t>Yun-</a:t>
            </a:r>
            <a:r>
              <a:rPr lang="en-US" altLang="zh-TW" sz="3600" dirty="0" err="1">
                <a:ea typeface="標楷體" panose="03000509000000000000" pitchFamily="65" charset="-120"/>
              </a:rPr>
              <a:t>Heng</a:t>
            </a:r>
            <a:r>
              <a:rPr lang="en-US" altLang="zh-TW" sz="3600" dirty="0"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ea typeface="標楷體" panose="03000509000000000000" pitchFamily="65" charset="-120"/>
              </a:rPr>
              <a:t>Tsui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崔耘珩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ai.stanford.edu/~syyeung/cvweb/Pictures1/colorpix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08" y="1938969"/>
            <a:ext cx="7712404" cy="43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(Cont'd)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F259BD-E90D-431C-8DBD-48AAD8CB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RGB Images use 3 values, [R,G,B] to represent a pixel.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</p:spTree>
    <p:extLst>
      <p:ext uri="{BB962C8B-B14F-4D97-AF65-F5344CB8AC3E}">
        <p14:creationId xmlns:p14="http://schemas.microsoft.com/office/powerpoint/2010/main" val="31679441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66309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33562" y="2110403"/>
            <a:ext cx="2700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requirements.txt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39154" y="2633623"/>
          <a:ext cx="11689236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24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F71425A5-DD24-4AED-BFCC-46FFB08AAD64}"/>
              </a:ext>
            </a:extLst>
          </p:cNvPr>
          <p:cNvSpPr txBox="1">
            <a:spLocks/>
          </p:cNvSpPr>
          <p:nvPr/>
        </p:nvSpPr>
        <p:spPr>
          <a:xfrm>
            <a:off x="838200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342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154208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 clone https://github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033844"/>
            <a:ext cx="9005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Clone Tensorflow models repository to 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 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281299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319724"/>
            <a:ext cx="5351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34340"/>
              </p:ext>
            </p:extLst>
          </p:nvPr>
        </p:nvGraphicFramePr>
        <p:xfrm>
          <a:off x="0" y="385223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models/research/slim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393052"/>
            <a:ext cx="487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0" y="5350419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829584"/>
            <a:ext cx="3096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85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/>
              <a:t> Module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42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15678"/>
              </p:ext>
            </p:extLst>
          </p:nvPr>
        </p:nvGraphicFramePr>
        <p:xfrm>
          <a:off x="0" y="228758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814074"/>
            <a:ext cx="6437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rgbClr val="0070C0"/>
                </a:solidFill>
              </a:rPr>
              <a:t>slim/datasets/</a:t>
            </a:r>
            <a:r>
              <a:rPr lang="en-US" altLang="zh-TW" sz="2800" b="1" dirty="0"/>
              <a:t>.</a:t>
            </a:r>
            <a:endParaRPr lang="en-US" altLang="zh-TW" sz="3200" b="1" i="0" dirty="0"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0771"/>
              </p:ext>
            </p:extLst>
          </p:nvPr>
        </p:nvGraphicFramePr>
        <p:xfrm>
          <a:off x="0" y="5544944"/>
          <a:ext cx="12192000" cy="28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3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preprocess_imagenet_validation_data.py &lt;VALIDATION_DATASET_DIRECTORY&gt; imagenet_2012_validation_synset_labels.txt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089887"/>
            <a:ext cx="4805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validation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17095"/>
              </p:ext>
            </p:extLst>
          </p:nvPr>
        </p:nvGraphicFramePr>
        <p:xfrm>
          <a:off x="0" y="3512647"/>
          <a:ext cx="12192000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https://repository.prace-ri.eu/git/Data-Analytics/Benchmarks/-/raw/bfea8c2c69078a98c35a6e774809e7d9cc807874/ImageNetUseCaseV2/Dataset/Metadata/imagenet_2012_bounding_boxes.csv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0" y="2989427"/>
            <a:ext cx="607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Download ILSVRC2012 bounding boxes.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85915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(Cont'd)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63117"/>
              </p:ext>
            </p:extLst>
          </p:nvPr>
        </p:nvGraphicFramePr>
        <p:xfrm>
          <a:off x="0" y="5183210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build_imagenet_data.py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=&lt;TRAIN_DATASET_DIRECTORY&gt;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validation_directory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=&lt;VALIDATION_DATASET_DIRECTORY&gt;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=&lt;OUTPUT_DIRECTORY&gt;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4693055"/>
            <a:ext cx="323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03980"/>
              </p:ext>
            </p:extLst>
          </p:nvPr>
        </p:nvGraphicFramePr>
        <p:xfrm>
          <a:off x="0" y="1671114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&lt;TRAIN_DATASET_DIRECTORY&gt; 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for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in *.JPEG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%%_*}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if [ ! -d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]; then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fi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mv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1203375"/>
            <a:ext cx="4025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train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51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Preprocessing Datasets (Cont'd)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After preprocess ImageNet dataset :</a:t>
            </a:r>
          </a:p>
          <a:p>
            <a:pPr lvl="1"/>
            <a:r>
              <a:rPr lang="en-US" altLang="zh-TW" sz="3200" dirty="0"/>
              <a:t>Should have 1,152 files in the </a:t>
            </a:r>
            <a:r>
              <a:rPr lang="en-US" altLang="zh-TW" sz="3200" dirty="0">
                <a:solidFill>
                  <a:srgbClr val="00B0F0"/>
                </a:solidFill>
              </a:rPr>
              <a:t>output</a:t>
            </a:r>
            <a:r>
              <a:rPr lang="en-US" altLang="zh-TW" sz="3200" dirty="0"/>
              <a:t> folder.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968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205337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22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609722"/>
            <a:ext cx="7113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Train the model, output trained model.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0" y="4607259"/>
          <a:ext cx="12192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21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616689"/>
            <a:ext cx="1211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Convert the trained model, will output 2 models: </a:t>
            </a:r>
          </a:p>
          <a:p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/>
              <a:t>and</a:t>
            </a:r>
            <a:r>
              <a:rPr lang="en-US" altLang="zh-TW" sz="2800" b="1" dirty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sz="2800" b="1" dirty="0"/>
              <a:t>.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BD435F1-2611-4C56-BEE8-DB176127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the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429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830952"/>
            <a:ext cx="1219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  <a:p>
            <a:pPr algn="ctr"/>
            <a:r>
              <a:rPr lang="en-US" altLang="zh-TW" sz="6600" b="1" dirty="0"/>
              <a:t>Build Environment</a:t>
            </a:r>
          </a:p>
          <a:p>
            <a:pPr algn="ctr"/>
            <a:r>
              <a:rPr lang="en-US" altLang="zh-TW" sz="6600" b="1" dirty="0"/>
              <a:t>Train Code</a:t>
            </a:r>
          </a:p>
        </p:txBody>
      </p:sp>
    </p:spTree>
    <p:extLst>
      <p:ext uri="{BB962C8B-B14F-4D97-AF65-F5344CB8AC3E}">
        <p14:creationId xmlns:p14="http://schemas.microsoft.com/office/powerpoint/2010/main" val="12756880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5250" y="2175807"/>
          <a:ext cx="12001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1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91695" y="1652587"/>
            <a:ext cx="1345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train.py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631DD4C-0349-4F41-B1DC-E1134335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7148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1804051"/>
          <a:ext cx="1170940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C29E1E5-76EB-4AF7-B4A3-F85E1E0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6421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15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EB11965-3C36-46F7-A411-13A0F7E3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70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(1/2)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B7EBC7-26A4-44BA-99B4-946D48815217}"/>
              </a:ext>
            </a:extLst>
          </p:cNvPr>
          <p:cNvGraphicFramePr>
            <a:graphicFrameLocks noGrp="1"/>
          </p:cNvGraphicFramePr>
          <p:nvPr/>
        </p:nvGraphicFramePr>
        <p:xfrm>
          <a:off x="10469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Channels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D7AACA-E65B-4806-BCFF-5C032287B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If a color image is represented by RGB, the image can be divided into three RGB channels.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7170" name="Picture 2" descr="https://ithelp.ithome.com.tw/upload/images/20200926/20120424gr76CgBJ9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9" y="4342923"/>
            <a:ext cx="9923720" cy="21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thelp.ithome.com.tw/upload/images/20200926/20120424v2qe3QiVN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01" y="2311004"/>
            <a:ext cx="3002106" cy="1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1252212" y="3614113"/>
            <a:ext cx="3390611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788564" y="3643563"/>
            <a:ext cx="3565236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05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265778"/>
          <a:ext cx="118364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r>
                        <a:rPr lang="en-US" altLang="zh-TW" sz="2400" dirty="0">
                          <a:solidFill>
                            <a:srgbClr val="202124"/>
                          </a:solidFill>
                        </a:rPr>
                        <a:t>2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6">
            <a:extLst>
              <a:ext uri="{FF2B5EF4-FFF2-40B4-BE49-F238E27FC236}">
                <a16:creationId xmlns:a16="http://schemas.microsoft.com/office/drawing/2014/main" id="{B503D9FF-F494-4315-A3A1-B35380BF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111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002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1934226"/>
          <a:ext cx="118745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標題 9">
            <a:extLst>
              <a:ext uri="{FF2B5EF4-FFF2-40B4-BE49-F238E27FC236}">
                <a16:creationId xmlns:a16="http://schemas.microsoft.com/office/drawing/2014/main" id="{61705A50-8F8C-4583-ADE6-444C118C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025"/>
            <a:ext cx="11684000" cy="1325562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Function to Define Content and Style Weight 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60594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7950" y="959315"/>
          <a:ext cx="119761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6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C3E6C63A-A7AB-4708-8D28-4E7776EC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-104857"/>
            <a:ext cx="1178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996967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497792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77800" y="4065864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0AC40D5F-499E-4932-9802-493A80B6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Training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89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72A63D8-7B96-4B79-9C2C-87E6342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Load Checkpoints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1044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tensorflow master.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186D353E-EE2B-4E5A-80BF-E21D235D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Model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812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9700" y="1690930"/>
          <a:ext cx="119126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12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EFEF5B7A-0D55-4CCB-A4B1-7CCCD931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2232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2111972"/>
          <a:ext cx="117094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31692" y="1588752"/>
            <a:ext cx="17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convert.py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95B92D81-92FF-4AF2-8308-6085487A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28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30200" y="1814261"/>
          <a:ext cx="115316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31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8D5ADAFE-0DF8-45EC-AD8A-1480BC4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2373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1450" y="1527140"/>
          <a:ext cx="118491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9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2B9CDF9E-78CE-4326-8183-6021D826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 to Load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387529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7997246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0829" y="1964308"/>
          <a:ext cx="11890342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034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78744264-EAD9-45D4-BFCE-60D0B4FD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(1/5)</a:t>
            </a:r>
          </a:p>
        </p:txBody>
      </p:sp>
    </p:spTree>
    <p:extLst>
      <p:ext uri="{BB962C8B-B14F-4D97-AF65-F5344CB8AC3E}">
        <p14:creationId xmlns:p14="http://schemas.microsoft.com/office/powerpoint/2010/main" val="33362969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964308"/>
          <a:ext cx="118364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9DE72753-55C8-4006-BCE2-E4122118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(2/5)</a:t>
            </a:r>
          </a:p>
        </p:txBody>
      </p:sp>
    </p:spTree>
    <p:extLst>
      <p:ext uri="{BB962C8B-B14F-4D97-AF65-F5344CB8AC3E}">
        <p14:creationId xmlns:p14="http://schemas.microsoft.com/office/powerpoint/2010/main" val="39445327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510283"/>
          <a:ext cx="117856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BABF957C-636E-4B34-8EB3-18B8A5E7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(3/5)</a:t>
            </a:r>
          </a:p>
        </p:txBody>
      </p:sp>
    </p:spTree>
    <p:extLst>
      <p:ext uri="{BB962C8B-B14F-4D97-AF65-F5344CB8AC3E}">
        <p14:creationId xmlns:p14="http://schemas.microsoft.com/office/powerpoint/2010/main" val="41368147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2242879"/>
          <a:ext cx="118745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8750" y="3733015"/>
          <a:ext cx="118745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2">
            <a:extLst>
              <a:ext uri="{FF2B5EF4-FFF2-40B4-BE49-F238E27FC236}">
                <a16:creationId xmlns:a16="http://schemas.microsoft.com/office/drawing/2014/main" id="{4D2A8584-E34E-4AA1-8650-344647C0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(4/5)</a:t>
            </a:r>
          </a:p>
        </p:txBody>
      </p:sp>
    </p:spTree>
    <p:extLst>
      <p:ext uri="{BB962C8B-B14F-4D97-AF65-F5344CB8AC3E}">
        <p14:creationId xmlns:p14="http://schemas.microsoft.com/office/powerpoint/2010/main" val="12806552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964308"/>
          <a:ext cx="117475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DFBAD71-217D-4EFC-9D06-7534DE1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(5/5)</a:t>
            </a:r>
          </a:p>
        </p:txBody>
      </p:sp>
    </p:spTree>
    <p:extLst>
      <p:ext uri="{BB962C8B-B14F-4D97-AF65-F5344CB8AC3E}">
        <p14:creationId xmlns:p14="http://schemas.microsoft.com/office/powerpoint/2010/main" val="24710109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4208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495061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5169390-6C76-4D38-80B5-CBEA643D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6967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Convert Format of Saved Models</a:t>
            </a:r>
          </a:p>
        </p:txBody>
      </p:sp>
    </p:spTree>
    <p:extLst>
      <p:ext uri="{BB962C8B-B14F-4D97-AF65-F5344CB8AC3E}">
        <p14:creationId xmlns:p14="http://schemas.microsoft.com/office/powerpoint/2010/main" val="17940369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D4F9672-A0C3-4E5E-95B0-B6459B0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to Resize the Image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469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6850" y="1985710"/>
          <a:ext cx="117983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98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750D62E-5AA4-4473-80B1-ED7B98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 to Filtered Non-RGB Images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983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744410"/>
          <a:ext cx="11747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FA3A7227-1155-4870-9C77-1C4931C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Files and Paths Setup</a:t>
            </a:r>
          </a:p>
        </p:txBody>
      </p:sp>
    </p:spTree>
    <p:extLst>
      <p:ext uri="{BB962C8B-B14F-4D97-AF65-F5344CB8AC3E}">
        <p14:creationId xmlns:p14="http://schemas.microsoft.com/office/powerpoint/2010/main" val="7487524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0500" y="2109442"/>
          <a:ext cx="11811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EA5FEA4C-85CA-4869-A69E-F4A7F7A7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31775"/>
            <a:ext cx="113665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Convert Saved Model to TensorFlow Lite Format</a:t>
            </a:r>
          </a:p>
        </p:txBody>
      </p:sp>
    </p:spTree>
    <p:extLst>
      <p:ext uri="{BB962C8B-B14F-4D97-AF65-F5344CB8AC3E}">
        <p14:creationId xmlns:p14="http://schemas.microsoft.com/office/powerpoint/2010/main" val="238966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圓角矩形 19">
            <a:extLst>
              <a:ext uri="{FF2B5EF4-FFF2-40B4-BE49-F238E27FC236}">
                <a16:creationId xmlns:a16="http://schemas.microsoft.com/office/drawing/2014/main" id="{1B516A66-4DC1-4804-83FE-6EA6B3247AE1}"/>
              </a:ext>
            </a:extLst>
          </p:cNvPr>
          <p:cNvSpPr/>
          <p:nvPr/>
        </p:nvSpPr>
        <p:spPr>
          <a:xfrm>
            <a:off x="4589745" y="2269985"/>
            <a:ext cx="2884943" cy="365389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484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5100" y="141732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5100" y="387686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0022B5EC-4289-42DD-BDC0-B97AEA20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" y="231775"/>
            <a:ext cx="123190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Function to Convert Saved Models to float32 Format</a:t>
            </a:r>
          </a:p>
        </p:txBody>
      </p:sp>
    </p:spTree>
    <p:extLst>
      <p:ext uri="{BB962C8B-B14F-4D97-AF65-F5344CB8AC3E}">
        <p14:creationId xmlns:p14="http://schemas.microsoft.com/office/powerpoint/2010/main" val="19363478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60350" y="1598360"/>
          <a:ext cx="116713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71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730A60FB-E89E-46AF-A940-4529312F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1303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FF0000"/>
                </a:solidFill>
              </a:rPr>
              <a:t>Perceptual Losses for Real-Time Style Transfer and Super-Resolution</a:t>
            </a:r>
            <a:r>
              <a:rPr lang="zh-TW" altLang="en-US" sz="4800" dirty="0">
                <a:solidFill>
                  <a:srgbClr val="FF0000"/>
                </a:solidFill>
              </a:rPr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132</a:t>
            </a:fld>
            <a:endParaRPr lang="zh-TW" altLang="en-US" dirty="0"/>
          </a:p>
        </p:txBody>
      </p:sp>
      <p:pic>
        <p:nvPicPr>
          <p:cNvPr id="2052" name="Picture 4" descr="https://miro.medium.com/max/700/1*UYHpq1xoP1kmFieQg7IYU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1" y="2163151"/>
            <a:ext cx="11701760" cy="40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813" y="6550223"/>
            <a:ext cx="294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15264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3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4" name="內容版面配置區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60" y="2514024"/>
            <a:ext cx="5532829" cy="384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30506" y="4143344"/>
                <a:ext cx="10855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506" y="4143344"/>
                <a:ext cx="10855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838557" y="6273225"/>
                <a:ext cx="51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557" y="6273225"/>
                <a:ext cx="51488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3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134</a:t>
            </a:fld>
            <a:endParaRPr lang="zh-TW" altLang="en-US" dirty="0"/>
          </a:p>
        </p:txBody>
      </p:sp>
      <p:pic>
        <p:nvPicPr>
          <p:cNvPr id="4098" name="Picture 2" descr="Pict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" y="1739183"/>
            <a:ext cx="11865983" cy="4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813" y="6550223"/>
            <a:ext cx="6194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https://pydeeplearning.weebly.com/blog/basics-of-convolutional-neural-networks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5004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Encoder-decoder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113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7" y="1460344"/>
            <a:ext cx="10434199" cy="4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2620"/>
            <a:ext cx="10515600" cy="1325562"/>
          </a:xfrm>
        </p:spPr>
        <p:txBody>
          <a:bodyPr/>
          <a:lstStyle/>
          <a:p>
            <a:r>
              <a:rPr lang="en-US" altLang="zh-TW" dirty="0"/>
              <a:t>Upsampling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968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https://machinethink.net/blog/coreml-upsampling/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90" y="1615716"/>
            <a:ext cx="5105400" cy="4619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0" y="3925528"/>
            <a:ext cx="2467319" cy="222916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983528" y="4210755"/>
            <a:ext cx="2065867" cy="0"/>
          </a:xfrm>
          <a:prstGeom prst="straightConnector1">
            <a:avLst/>
          </a:prstGeom>
          <a:ln w="1270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3883378" y="5746044"/>
            <a:ext cx="2064417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930224" y="3627114"/>
            <a:ext cx="2219605" cy="4590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Upsampling</a:t>
            </a: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3800290" y="5925165"/>
            <a:ext cx="2402843" cy="4590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Downsampling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889366" y="6154688"/>
            <a:ext cx="2219605" cy="4590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8642988" y="6263351"/>
            <a:ext cx="1109803" cy="4590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765510" y="1368241"/>
            <a:ext cx="3603932" cy="119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sz="36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Unpooling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36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253629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Nearest Neighbor Unpooling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137</a:t>
            </a:fld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059506" y="2431241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8059506" y="4935890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9" name="矩形 18"/>
          <p:cNvSpPr/>
          <p:nvPr/>
        </p:nvSpPr>
        <p:spPr>
          <a:xfrm>
            <a:off x="4917431" y="2984850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272968" y="3569625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326458" y="2927343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1802324" y="4637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54525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Bed of Nails Unpooling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138</a:t>
            </a:fld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059506" y="2431241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8059506" y="4935890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9" name="矩形 18"/>
          <p:cNvSpPr/>
          <p:nvPr/>
        </p:nvSpPr>
        <p:spPr>
          <a:xfrm>
            <a:off x="4917431" y="2984850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272968" y="3569625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326458" y="2927343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1802324" y="4637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cxnSp>
        <p:nvCxnSpPr>
          <p:cNvPr id="5" name="直線接點 4"/>
          <p:cNvCxnSpPr>
            <a:stCxn id="13" idx="1"/>
            <a:endCxn id="13" idx="3"/>
          </p:cNvCxnSpPr>
          <p:nvPr/>
        </p:nvCxnSpPr>
        <p:spPr>
          <a:xfrm>
            <a:off x="8059506" y="3569625"/>
            <a:ext cx="22767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>
            <a:stCxn id="13" idx="0"/>
            <a:endCxn id="13" idx="2"/>
          </p:cNvCxnSpPr>
          <p:nvPr/>
        </p:nvCxnSpPr>
        <p:spPr>
          <a:xfrm>
            <a:off x="9197890" y="2431241"/>
            <a:ext cx="0" cy="22767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34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Unpooling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139</a:t>
            </a:fld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90778" y="2940616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476749" y="3605129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159521" y="3032755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1692424" y="4813421"/>
            <a:ext cx="2449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Feature Map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775145" y="2465646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7762816" y="4320978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8223091" y="3010791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31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284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Kernel</a:t>
            </a:r>
            <a:endParaRPr lang="zh-TW" altLang="en-US" sz="5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4813" y="6550223"/>
            <a:ext cx="5565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http://speech.ee.ntu.edu.tw/~tlkagk/courses/ML_2017/Lecture/CNN.pdf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A6D9439-7019-404E-ADDC-EF66FA54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" y="2722954"/>
            <a:ext cx="11976497" cy="305283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9708620-4B15-44B8-9070-15C71D35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40" y="4961731"/>
            <a:ext cx="1307823" cy="484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>
                <a:solidFill>
                  <a:srgbClr val="0000FF"/>
                </a:solidFill>
              </a:rPr>
              <a:t>beak</a:t>
            </a:r>
            <a:endParaRPr lang="zh-TW" altLang="en-US" sz="4000" b="1" dirty="0">
              <a:solidFill>
                <a:srgbClr val="0000FF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F9030D-688E-4D1E-AA09-34F0F244243A}"/>
              </a:ext>
            </a:extLst>
          </p:cNvPr>
          <p:cNvSpPr txBox="1">
            <a:spLocks/>
          </p:cNvSpPr>
          <p:nvPr/>
        </p:nvSpPr>
        <p:spPr>
          <a:xfrm>
            <a:off x="349034" y="1310630"/>
            <a:ext cx="11144761" cy="992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There are many kernels in one CNN, and each kernel will learn to extract specific features.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99270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Unpooling (Cont'd)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140</a:t>
            </a:fld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059506" y="2431241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8059506" y="4935890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4917431" y="2984850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272968" y="3569625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326458" y="2927343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1802324" y="4637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New 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6331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93826"/>
            <a:ext cx="115824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Deconvolution (Transposed Convolution)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141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092221" y="1495402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841066" y="1495402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826850" y="2849463"/>
            <a:ext cx="1815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Pooled </a:t>
            </a:r>
          </a:p>
          <a:p>
            <a:pPr algn="ctr"/>
            <a:r>
              <a:rPr lang="en-US" altLang="zh-TW" sz="2400" b="1" dirty="0"/>
              <a:t>Feature Map</a:t>
            </a:r>
          </a:p>
        </p:txBody>
      </p:sp>
      <p:sp>
        <p:nvSpPr>
          <p:cNvPr id="9" name="矩形 8"/>
          <p:cNvSpPr/>
          <p:nvPr/>
        </p:nvSpPr>
        <p:spPr>
          <a:xfrm>
            <a:off x="6979427" y="2853167"/>
            <a:ext cx="1007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Kernel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08840" y="428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801148" y="428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993456" y="428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185764" y="428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041852" y="428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260648" y="481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=</a:t>
            </a:r>
          </a:p>
        </p:txBody>
      </p:sp>
      <p:sp>
        <p:nvSpPr>
          <p:cNvPr id="17" name="矩形 16"/>
          <p:cNvSpPr/>
          <p:nvPr/>
        </p:nvSpPr>
        <p:spPr>
          <a:xfrm>
            <a:off x="2351834" y="481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18" name="矩形 17"/>
          <p:cNvSpPr/>
          <p:nvPr/>
        </p:nvSpPr>
        <p:spPr>
          <a:xfrm>
            <a:off x="4544142" y="481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19" name="矩形 18"/>
          <p:cNvSpPr/>
          <p:nvPr/>
        </p:nvSpPr>
        <p:spPr>
          <a:xfrm>
            <a:off x="6736450" y="481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20" name="矩形 19"/>
          <p:cNvSpPr/>
          <p:nvPr/>
        </p:nvSpPr>
        <p:spPr>
          <a:xfrm>
            <a:off x="9987990" y="5994672"/>
            <a:ext cx="1815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9907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93826"/>
            <a:ext cx="115824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Deconvolution and Unpooling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142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" y="1651793"/>
            <a:ext cx="10954385" cy="355441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29603" y="5264414"/>
            <a:ext cx="26600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Original Image</a:t>
            </a:r>
          </a:p>
        </p:txBody>
      </p:sp>
      <p:sp>
        <p:nvSpPr>
          <p:cNvPr id="22" name="矩形 21"/>
          <p:cNvSpPr/>
          <p:nvPr/>
        </p:nvSpPr>
        <p:spPr>
          <a:xfrm>
            <a:off x="4917634" y="5264414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Unpooling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23" name="矩形 22"/>
          <p:cNvSpPr/>
          <p:nvPr/>
        </p:nvSpPr>
        <p:spPr>
          <a:xfrm>
            <a:off x="8457439" y="5264413"/>
            <a:ext cx="26705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Deconvolution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343395"/>
            <a:ext cx="11668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https://medium.com/ai%E5%8F%8D%E6%96%97%E5%9F%8E/%E5%8F%8D%E6%8D%B2%E7%A9%8D-deconvolution-%E4%B8%8A%E6%8E%A1%E6%A8%A3-</a:t>
            </a:r>
          </a:p>
          <a:p>
            <a:r>
              <a:rPr lang="en-US" altLang="zh-TW" sz="1400" dirty="0" err="1">
                <a:solidFill>
                  <a:srgbClr val="D4D4D4"/>
                </a:solidFill>
              </a:rPr>
              <a:t>unsampling</a:t>
            </a:r>
            <a:r>
              <a:rPr lang="en-US" altLang="zh-TW" sz="1400" dirty="0">
                <a:solidFill>
                  <a:srgbClr val="D4D4D4"/>
                </a:solidFill>
              </a:rPr>
              <a:t>-%E8%88%87%E4%B8%8A%E6%B1%A0%E5%8C%96-unpooling-%E5%B7%AE%E7%95%B0-feee4db49a00</a:t>
            </a:r>
          </a:p>
        </p:txBody>
      </p:sp>
    </p:spTree>
    <p:extLst>
      <p:ext uri="{BB962C8B-B14F-4D97-AF65-F5344CB8AC3E}">
        <p14:creationId xmlns:p14="http://schemas.microsoft.com/office/powerpoint/2010/main" val="419907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VGG-16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899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95239"/>
            <a:ext cx="10515600" cy="2033785"/>
          </a:xfrm>
        </p:spPr>
        <p:txBody>
          <a:bodyPr>
            <a:normAutofit/>
          </a:bodyPr>
          <a:lstStyle/>
          <a:p>
            <a:r>
              <a:rPr lang="en-US" altLang="zh-TW" dirty="0"/>
              <a:t>5 Layers</a:t>
            </a:r>
          </a:p>
          <a:p>
            <a:r>
              <a:rPr lang="en-US" altLang="zh-TW" dirty="0"/>
              <a:t>Kernel size: 3×3</a:t>
            </a:r>
          </a:p>
          <a:p>
            <a:r>
              <a:rPr lang="en-US" altLang="zh-TW" dirty="0"/>
              <a:t>Pooling: Max pooling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1" y="3433570"/>
            <a:ext cx="11088647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7E2B-C44E-4846-AD31-5BB5EC37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Rename the Files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F0F75-672A-4A33-9141-EE8FC2B0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054" y="1429563"/>
            <a:ext cx="4297639" cy="5239257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4739269" y="4004586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342377" y="3832505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5202110" y="4772405"/>
            <a:ext cx="2481080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4766387" y="4882651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2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33" y="895908"/>
            <a:ext cx="1240054" cy="1846302"/>
          </a:xfrm>
          <a:prstGeom prst="rect">
            <a:avLst/>
          </a:prstGeom>
          <a:effectLst/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3" y="1181717"/>
            <a:ext cx="1446561" cy="971262"/>
          </a:xfrm>
          <a:prstGeom prst="rect">
            <a:avLst/>
          </a:prstGeom>
          <a:effectLst/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8" y="2517299"/>
            <a:ext cx="1238372" cy="1846302"/>
          </a:xfrm>
          <a:prstGeom prst="rect">
            <a:avLst/>
          </a:prstGeom>
          <a:effectLst/>
        </p:spPr>
      </p:pic>
      <p:sp>
        <p:nvSpPr>
          <p:cNvPr id="10" name="圓角矩形 9"/>
          <p:cNvSpPr/>
          <p:nvPr/>
        </p:nvSpPr>
        <p:spPr>
          <a:xfrm>
            <a:off x="2434595" y="2940378"/>
            <a:ext cx="1507683" cy="1171576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1316289" y="4048666"/>
            <a:ext cx="1021853" cy="75055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4090266" y="3458063"/>
            <a:ext cx="695391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7010781" y="2914025"/>
            <a:ext cx="1507683" cy="1171576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>
            <a:off x="6231709" y="3426194"/>
            <a:ext cx="695391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95" y="4846647"/>
            <a:ext cx="1040854" cy="1549715"/>
          </a:xfrm>
          <a:prstGeom prst="rect">
            <a:avLst/>
          </a:prstGeom>
          <a:effectLst/>
        </p:spPr>
      </p:pic>
      <p:cxnSp>
        <p:nvCxnSpPr>
          <p:cNvPr id="16" name="直線單箭頭接點 15"/>
          <p:cNvCxnSpPr>
            <a:cxnSpLocks/>
          </p:cNvCxnSpPr>
          <p:nvPr/>
        </p:nvCxnSpPr>
        <p:spPr>
          <a:xfrm>
            <a:off x="8579931" y="3458063"/>
            <a:ext cx="695391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7764622" y="2252805"/>
            <a:ext cx="0" cy="613798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7764622" y="4085601"/>
            <a:ext cx="1" cy="713624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9315523" y="3126644"/>
            <a:ext cx="2181225" cy="628919"/>
          </a:xfrm>
          <a:effectLst/>
        </p:spPr>
        <p:txBody>
          <a:bodyPr anchor="ctr">
            <a:normAutofit fontScale="850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b="1" dirty="0"/>
          </a:p>
        </p:txBody>
      </p:sp>
      <p:sp>
        <p:nvSpPr>
          <p:cNvPr id="20" name="內容版面配置區 2"/>
          <p:cNvSpPr txBox="1">
            <a:spLocks/>
          </p:cNvSpPr>
          <p:nvPr/>
        </p:nvSpPr>
        <p:spPr>
          <a:xfrm>
            <a:off x="-400330" y="2742210"/>
            <a:ext cx="1929087" cy="4804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Input Image</a:t>
            </a:r>
            <a:endParaRPr lang="zh-TW" altLang="en-US" b="1" dirty="0"/>
          </a:p>
        </p:txBody>
      </p:sp>
      <p:sp>
        <p:nvSpPr>
          <p:cNvPr id="21" name="內容版面配置區 2"/>
          <p:cNvSpPr txBox="1">
            <a:spLocks/>
          </p:cNvSpPr>
          <p:nvPr/>
        </p:nvSpPr>
        <p:spPr>
          <a:xfrm>
            <a:off x="4215760" y="4381214"/>
            <a:ext cx="2714551" cy="4654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b="1" dirty="0"/>
          </a:p>
        </p:txBody>
      </p:sp>
      <p:sp>
        <p:nvSpPr>
          <p:cNvPr id="22" name="內容版面配置區 2"/>
          <p:cNvSpPr txBox="1">
            <a:spLocks/>
          </p:cNvSpPr>
          <p:nvPr/>
        </p:nvSpPr>
        <p:spPr>
          <a:xfrm>
            <a:off x="8310776" y="5559058"/>
            <a:ext cx="2470846" cy="8081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b="1" dirty="0"/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8543779" y="1262133"/>
            <a:ext cx="2237843" cy="9906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b="1" dirty="0"/>
          </a:p>
        </p:txBody>
      </p:sp>
      <p:sp>
        <p:nvSpPr>
          <p:cNvPr id="24" name="圓角矩形 23"/>
          <p:cNvSpPr/>
          <p:nvPr/>
        </p:nvSpPr>
        <p:spPr>
          <a:xfrm>
            <a:off x="4935627" y="1081229"/>
            <a:ext cx="1296082" cy="1171576"/>
          </a:xfrm>
          <a:prstGeom prst="roundRect">
            <a:avLst/>
          </a:prstGeom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Style</a:t>
            </a:r>
          </a:p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6301574" y="1661109"/>
            <a:ext cx="625527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33" idx="2"/>
          </p:cNvCxnSpPr>
          <p:nvPr/>
        </p:nvCxnSpPr>
        <p:spPr>
          <a:xfrm>
            <a:off x="3201857" y="2157526"/>
            <a:ext cx="0" cy="709077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 txBox="1">
            <a:spLocks/>
          </p:cNvSpPr>
          <p:nvPr/>
        </p:nvSpPr>
        <p:spPr>
          <a:xfrm>
            <a:off x="2053516" y="1135676"/>
            <a:ext cx="2296682" cy="10218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b="1" dirty="0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 flipH="1">
            <a:off x="4232101" y="1673486"/>
            <a:ext cx="625527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41683" y="3241758"/>
            <a:ext cx="0" cy="843843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內容版面配置區 2"/>
          <p:cNvSpPr txBox="1">
            <a:spLocks/>
          </p:cNvSpPr>
          <p:nvPr/>
        </p:nvSpPr>
        <p:spPr>
          <a:xfrm>
            <a:off x="-692456" y="6059796"/>
            <a:ext cx="2440899" cy="8855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Grayscale + Edges</a:t>
            </a:r>
            <a:endParaRPr lang="zh-TW" altLang="en-US" b="1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EC581E3-ED34-4FB6-920F-8AA73A6D668F}"/>
              </a:ext>
            </a:extLst>
          </p:cNvPr>
          <p:cNvCxnSpPr>
            <a:cxnSpLocks/>
          </p:cNvCxnSpPr>
          <p:nvPr/>
        </p:nvCxnSpPr>
        <p:spPr>
          <a:xfrm>
            <a:off x="11017486" y="3755563"/>
            <a:ext cx="19109" cy="3044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00618F32-A62B-41B5-B4E2-E87E811D9656}"/>
              </a:ext>
            </a:extLst>
          </p:cNvPr>
          <p:cNvCxnSpPr>
            <a:cxnSpLocks/>
          </p:cNvCxnSpPr>
          <p:nvPr/>
        </p:nvCxnSpPr>
        <p:spPr>
          <a:xfrm rot="10800000">
            <a:off x="3201857" y="4190423"/>
            <a:ext cx="7834738" cy="2571884"/>
          </a:xfrm>
          <a:prstGeom prst="bentConnector3">
            <a:avLst>
              <a:gd name="adj1" fmla="val 1000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C8BDA9A3-F390-4803-863D-69BF6ECAE1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37" y="4238155"/>
            <a:ext cx="1236525" cy="18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1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Convolution</a:t>
            </a:r>
            <a:endParaRPr lang="zh-TW" altLang="en-US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The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convolution operation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(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⊗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TW" dirty="0"/>
                  <a:t>is the multiplication of two 3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3 matrices in the following figure and then adding them together.</a:t>
                </a:r>
              </a:p>
              <a:p>
                <a:pPr marL="0" indent="0">
                  <a:buNone/>
                </a:pPr>
                <a:r>
                  <a:rPr lang="zh-TW" altLang="en-US" sz="2400" dirty="0"/>
                  <a:t>   </a:t>
                </a:r>
                <a:r>
                  <a:rPr lang="en-US" altLang="zh-TW" sz="2400" dirty="0"/>
                  <a:t>For example: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+ 1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  <a:blipFill>
                <a:blip r:embed="rId3"/>
                <a:stretch>
                  <a:fillRect l="-1233" t="-7492" r="-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12268"/>
              </p:ext>
            </p:extLst>
          </p:nvPr>
        </p:nvGraphicFramePr>
        <p:xfrm>
          <a:off x="1279659" y="2955941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3194"/>
              </p:ext>
            </p:extLst>
          </p:nvPr>
        </p:nvGraphicFramePr>
        <p:xfrm>
          <a:off x="5204105" y="3336317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12790"/>
              </p:ext>
            </p:extLst>
          </p:nvPr>
        </p:nvGraphicFramePr>
        <p:xfrm>
          <a:off x="8332757" y="3322081"/>
          <a:ext cx="2340000" cy="2358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4494645" y="4369484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9" name="直線接點 8"/>
          <p:cNvCxnSpPr>
            <a:stCxn id="8" idx="3"/>
            <a:endCxn id="8" idx="7"/>
          </p:cNvCxnSpPr>
          <p:nvPr/>
        </p:nvCxnSpPr>
        <p:spPr>
          <a:xfrm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8" idx="1"/>
          </p:cNvCxnSpPr>
          <p:nvPr/>
        </p:nvCxnSpPr>
        <p:spPr>
          <a:xfrm flipH="1"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99249" y="6049677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14" name="矩形 13"/>
          <p:cNvSpPr/>
          <p:nvPr/>
        </p:nvSpPr>
        <p:spPr>
          <a:xfrm>
            <a:off x="8332757" y="6049677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659" y="2955940"/>
            <a:ext cx="1291058" cy="12975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7" name="矩形 16"/>
          <p:cNvSpPr/>
          <p:nvPr/>
        </p:nvSpPr>
        <p:spPr>
          <a:xfrm>
            <a:off x="8332757" y="3322081"/>
            <a:ext cx="466181" cy="47338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CC2034-110E-4FBC-8DF8-73F516C51E7C}"/>
              </a:ext>
            </a:extLst>
          </p:cNvPr>
          <p:cNvSpPr/>
          <p:nvPr/>
        </p:nvSpPr>
        <p:spPr>
          <a:xfrm>
            <a:off x="1699249" y="2955940"/>
            <a:ext cx="1291058" cy="1297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F89D96-A84D-48EB-BB46-44738867F8EE}"/>
              </a:ext>
            </a:extLst>
          </p:cNvPr>
          <p:cNvSpPr/>
          <p:nvPr/>
        </p:nvSpPr>
        <p:spPr>
          <a:xfrm>
            <a:off x="8801055" y="3322216"/>
            <a:ext cx="466181" cy="4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1" name="矩形 20"/>
          <p:cNvSpPr/>
          <p:nvPr/>
        </p:nvSpPr>
        <p:spPr>
          <a:xfrm>
            <a:off x="5825480" y="5876860"/>
            <a:ext cx="128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98023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6.ezgif.com/tmp/ezgif-6-e03bdd8adc1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8" y="627006"/>
            <a:ext cx="7919266" cy="65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065" y="236254"/>
            <a:ext cx="1153987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Convolve Input Image into Feature Map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926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https://syshen.medium.com/%E5%85%A5%E9%96%80%E6%B7%B1%E5%BA%A6%E5%AD%B8%E7%BF%92-2-d694cad7d1e5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3097BB-EF6D-4796-A481-A4539B9D0547}"/>
              </a:ext>
            </a:extLst>
          </p:cNvPr>
          <p:cNvSpPr txBox="1">
            <a:spLocks/>
          </p:cNvSpPr>
          <p:nvPr/>
        </p:nvSpPr>
        <p:spPr>
          <a:xfrm>
            <a:off x="3655760" y="4011299"/>
            <a:ext cx="2181514" cy="932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/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</a:rPr>
                  <a:t>Input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blipFill>
                <a:blip r:embed="rId4"/>
                <a:stretch>
                  <a:fillRect l="-3082" t="-19444" r="-3082" b="-101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925C1C3-B982-409D-A654-7814ADA467CB}"/>
              </a:ext>
            </a:extLst>
          </p:cNvPr>
          <p:cNvSpPr/>
          <p:nvPr/>
        </p:nvSpPr>
        <p:spPr>
          <a:xfrm>
            <a:off x="6836543" y="4869996"/>
            <a:ext cx="20097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Feature Map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99E173-DB99-4CF0-A752-55E3D64182E5}"/>
              </a:ext>
            </a:extLst>
          </p:cNvPr>
          <p:cNvSpPr/>
          <p:nvPr/>
        </p:nvSpPr>
        <p:spPr>
          <a:xfrm>
            <a:off x="7015522" y="5835834"/>
            <a:ext cx="2383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Hidden Neuron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E2F6B4-2E55-4CE1-BE73-C9EB62BB8571}"/>
              </a:ext>
            </a:extLst>
          </p:cNvPr>
          <p:cNvSpPr/>
          <p:nvPr/>
        </p:nvSpPr>
        <p:spPr>
          <a:xfrm>
            <a:off x="4500739" y="5774303"/>
            <a:ext cx="1065221" cy="35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Kernel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ctified Linear Unit In Cnn">
            <a:extLst>
              <a:ext uri="{FF2B5EF4-FFF2-40B4-BE49-F238E27FC236}">
                <a16:creationId xmlns:a16="http://schemas.microsoft.com/office/drawing/2014/main" id="{F45A15B1-207A-4204-A794-23ABA053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" y="2255736"/>
            <a:ext cx="10795590" cy="3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r>
              <a:rPr lang="zh-TW" altLang="en-US" dirty="0"/>
              <a:t> </a:t>
            </a:r>
            <a:r>
              <a:rPr lang="en-US" altLang="zh-TW" dirty="0"/>
              <a:t>(ReLU)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835BB2A-C43E-42F2-A540-AE890BCF43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8205" y="1293963"/>
            <a:ext cx="10795590" cy="10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</a:t>
            </a:r>
            <a:r>
              <a:rPr lang="en-US" altLang="zh-TW" sz="3200" b="1" dirty="0">
                <a:solidFill>
                  <a:srgbClr val="0000FF"/>
                </a:solidFill>
              </a:rPr>
              <a:t> ReLU</a:t>
            </a:r>
            <a:r>
              <a:rPr lang="en-US" altLang="zh-TW" sz="3200" dirty="0"/>
              <a:t> function is to remove the unimportant information.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92652" y="6037692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/>
          <p:cNvSpPr/>
          <p:nvPr/>
        </p:nvSpPr>
        <p:spPr>
          <a:xfrm>
            <a:off x="7566868" y="6035690"/>
            <a:ext cx="401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Rectified Feature Map</a:t>
            </a:r>
          </a:p>
        </p:txBody>
      </p:sp>
      <p:sp>
        <p:nvSpPr>
          <p:cNvPr id="9" name="矩形 8"/>
          <p:cNvSpPr/>
          <p:nvPr/>
        </p:nvSpPr>
        <p:spPr>
          <a:xfrm>
            <a:off x="14813" y="6550223"/>
            <a:ext cx="6927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https://pylessons.com/static/images/CNN-tutorials/CNN-tutorial-introduction/Figure_11.jpg</a:t>
            </a:r>
          </a:p>
        </p:txBody>
      </p:sp>
    </p:spTree>
    <p:extLst>
      <p:ext uri="{BB962C8B-B14F-4D97-AF65-F5344CB8AC3E}">
        <p14:creationId xmlns:p14="http://schemas.microsoft.com/office/powerpoint/2010/main" val="3585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Layer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147" y="1293963"/>
            <a:ext cx="10693706" cy="10359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</a:t>
            </a:r>
            <a:r>
              <a:rPr lang="zh-TW" altLang="en-US" dirty="0"/>
              <a:t>he </a:t>
            </a:r>
            <a:r>
              <a:rPr lang="zh-TW" altLang="en-US" b="1" dirty="0">
                <a:solidFill>
                  <a:srgbClr val="0000FF"/>
                </a:solidFill>
              </a:rPr>
              <a:t>pooling layer </a:t>
            </a:r>
            <a:r>
              <a:rPr lang="en-US" altLang="zh-TW" dirty="0"/>
              <a:t>can</a:t>
            </a:r>
            <a:r>
              <a:rPr lang="zh-TW" altLang="en-US" dirty="0"/>
              <a:t> reduces the size of the data, which also </a:t>
            </a:r>
            <a:r>
              <a:rPr lang="en-US" altLang="zh-TW" dirty="0"/>
              <a:t>avoids</a:t>
            </a:r>
            <a:r>
              <a:rPr lang="zh-TW" altLang="en-US" dirty="0"/>
              <a:t> overfitting </a:t>
            </a:r>
            <a:r>
              <a:rPr lang="en-US" altLang="zh-TW" dirty="0"/>
              <a:t>problem</a:t>
            </a:r>
            <a:r>
              <a:rPr lang="zh-TW" altLang="en-US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58788"/>
              </p:ext>
            </p:extLst>
          </p:nvPr>
        </p:nvGraphicFramePr>
        <p:xfrm>
          <a:off x="1385486" y="2856646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44320"/>
              </p:ext>
            </p:extLst>
          </p:nvPr>
        </p:nvGraphicFramePr>
        <p:xfrm>
          <a:off x="8415000" y="3242874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385486" y="2856646"/>
            <a:ext cx="1703702" cy="170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15000" y="3242874"/>
            <a:ext cx="646008" cy="643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5211" y="587377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1" name="矩形 10"/>
          <p:cNvSpPr/>
          <p:nvPr/>
        </p:nvSpPr>
        <p:spPr>
          <a:xfrm>
            <a:off x="8212755" y="5381330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499" y="3621522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703973" y="4206297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Connected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f</a:t>
            </a:r>
            <a:r>
              <a:rPr lang="zh-TW" altLang="en-US" b="1" dirty="0">
                <a:solidFill>
                  <a:srgbClr val="0000FF"/>
                </a:solidFill>
              </a:rPr>
              <a:t>ully </a:t>
            </a:r>
            <a:r>
              <a:rPr lang="en-US" altLang="zh-TW" b="1" dirty="0">
                <a:solidFill>
                  <a:srgbClr val="0000FF"/>
                </a:solidFill>
              </a:rPr>
              <a:t>c</a:t>
            </a:r>
            <a:r>
              <a:rPr lang="zh-TW" altLang="en-US" b="1" dirty="0">
                <a:solidFill>
                  <a:srgbClr val="0000FF"/>
                </a:solidFill>
              </a:rPr>
              <a:t>onnected </a:t>
            </a:r>
            <a:r>
              <a:rPr lang="en-US" altLang="zh-TW" b="1" dirty="0">
                <a:solidFill>
                  <a:srgbClr val="0000FF"/>
                </a:solidFill>
              </a:rPr>
              <a:t>l</a:t>
            </a:r>
            <a:r>
              <a:rPr lang="zh-TW" altLang="en-US" b="1" dirty="0">
                <a:solidFill>
                  <a:srgbClr val="0000FF"/>
                </a:solidFill>
              </a:rPr>
              <a:t>ayer</a:t>
            </a:r>
            <a:r>
              <a:rPr lang="zh-TW" altLang="en-US" b="1" dirty="0"/>
              <a:t> </a:t>
            </a:r>
            <a:r>
              <a:rPr lang="zh-TW" altLang="en-US" dirty="0"/>
              <a:t>is the part that flattens the previous results and connects to the </a:t>
            </a:r>
            <a:r>
              <a:rPr lang="en-US" altLang="zh-TW" dirty="0"/>
              <a:t>basic </a:t>
            </a:r>
            <a:r>
              <a:rPr lang="zh-TW" altLang="en-US" dirty="0"/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881"/>
              </p:ext>
            </p:extLst>
          </p:nvPr>
        </p:nvGraphicFramePr>
        <p:xfrm>
          <a:off x="1624611" y="3175696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09666" y="5295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7" name="矩形 6"/>
          <p:cNvSpPr/>
          <p:nvPr/>
        </p:nvSpPr>
        <p:spPr>
          <a:xfrm>
            <a:off x="3874713" y="3523566"/>
            <a:ext cx="1889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Flattening</a:t>
            </a: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3874713" y="4139119"/>
            <a:ext cx="1976728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84780"/>
              </p:ext>
            </p:extLst>
          </p:nvPr>
        </p:nvGraphicFramePr>
        <p:xfrm>
          <a:off x="6129358" y="2234043"/>
          <a:ext cx="437306" cy="4081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0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91CA0B26-A9DC-476F-8290-EDC8DD7F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99" y="2256449"/>
            <a:ext cx="4568664" cy="40366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1FE2D8-CCA3-4E36-AD41-BF8548EDBE16}"/>
              </a:ext>
            </a:extLst>
          </p:cNvPr>
          <p:cNvSpPr/>
          <p:nvPr/>
        </p:nvSpPr>
        <p:spPr>
          <a:xfrm>
            <a:off x="14813" y="6550223"/>
            <a:ext cx="3208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https://alexlenail.me/NN-SVG/index.html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96194-FC76-46DF-8024-7365B709967C}"/>
              </a:ext>
            </a:extLst>
          </p:cNvPr>
          <p:cNvSpPr/>
          <p:nvPr/>
        </p:nvSpPr>
        <p:spPr>
          <a:xfrm>
            <a:off x="7479961" y="6262443"/>
            <a:ext cx="2899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271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A4CC9-C32F-45CB-8915-AB82778F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71B6F-34C1-4235-AB7E-768E6EF9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57404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Overview</a:t>
            </a:r>
          </a:p>
          <a:p>
            <a:pPr marL="285750" indent="-285750">
              <a:lnSpc>
                <a:spcPct val="120000"/>
              </a:lnSpc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Implementation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/>
              <a:t>Fei-Fei Li’s </a:t>
            </a: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Work</a:t>
            </a:r>
            <a:endParaRPr lang="en-US" altLang="zh-TW" sz="3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Ours Proposal</a:t>
            </a:r>
            <a:endParaRPr lang="en-US" altLang="zh-TW" sz="32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Showcases and Future Applications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076648"/>
            <a:ext cx="12192000" cy="1776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Artwork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6335618"/>
            <a:ext cx="48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https://philm.en.uptodown.com/android</a:t>
            </a:r>
          </a:p>
          <a:p>
            <a:r>
              <a:rPr lang="en-US" altLang="zh-TW" sz="1400" dirty="0">
                <a:solidFill>
                  <a:srgbClr val="D4D4D4"/>
                </a:solidFill>
              </a:rPr>
              <a:t>https://play.google.com/store/apps/details?id=fr.monoqle.looq</a:t>
            </a:r>
          </a:p>
        </p:txBody>
      </p:sp>
      <p:pic>
        <p:nvPicPr>
          <p:cNvPr id="1026" name="Picture 2" descr="philm%ef%bc%8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156" y="1885651"/>
            <a:ext cx="3483451" cy="18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E4F8EA-DC2B-48D7-AD10-46DBFF794C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006047"/>
            <a:ext cx="606056" cy="6060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EF5109-A5B9-4CCE-9402-1596B94D8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928011"/>
            <a:ext cx="1991834" cy="39791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A5F76E-CFBE-438D-9172-191F4C46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54" y="4106717"/>
            <a:ext cx="1800446" cy="18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2F8ABE-38A0-4D35-80BB-D9736AF61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189" y="4043893"/>
            <a:ext cx="3894346" cy="1898085"/>
          </a:xfrm>
          <a:prstGeom prst="rect">
            <a:avLst/>
          </a:prstGeom>
        </p:spPr>
      </p:pic>
      <p:pic>
        <p:nvPicPr>
          <p:cNvPr id="2058" name="Picture 10" descr="超過一百種即時藝術濾鏡! 三百好評《 Philm 》一鍵拍出奇幻次元效果! - 流動日報">
            <a:extLst>
              <a:ext uri="{FF2B5EF4-FFF2-40B4-BE49-F238E27FC236}">
                <a16:creationId xmlns:a16="http://schemas.microsoft.com/office/drawing/2014/main" id="{852B8EC5-0848-4F37-840E-29D6F7F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04" y="792347"/>
            <a:ext cx="800986" cy="8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4E067BF-E506-4B4B-A46C-E9DDF9904E74}"/>
              </a:ext>
            </a:extLst>
          </p:cNvPr>
          <p:cNvSpPr txBox="1">
            <a:spLocks/>
          </p:cNvSpPr>
          <p:nvPr/>
        </p:nvSpPr>
        <p:spPr>
          <a:xfrm>
            <a:off x="1414129" y="1078767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Looq</a:t>
            </a:r>
            <a:endParaRPr lang="zh-TW" altLang="en-US" sz="3200" b="1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343B763-4271-49A2-840D-419B33A9144F}"/>
              </a:ext>
            </a:extLst>
          </p:cNvPr>
          <p:cNvSpPr txBox="1">
            <a:spLocks/>
          </p:cNvSpPr>
          <p:nvPr/>
        </p:nvSpPr>
        <p:spPr>
          <a:xfrm>
            <a:off x="9205836" y="1004285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Philm</a:t>
            </a:r>
            <a:endParaRPr lang="zh-TW" altLang="en-US" sz="3200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8CF03B0-1095-4F58-BC5B-02C91D82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7" y="4355193"/>
            <a:ext cx="1551970" cy="15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1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  <a:r>
              <a:rPr lang="zh-TW" altLang="en-US" sz="5400" b="1" dirty="0">
                <a:latin typeface="+mn-lt"/>
              </a:rPr>
              <a:t> </a:t>
            </a:r>
            <a:endParaRPr lang="en-US" altLang="zh-TW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Transfer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2849306" y="3174001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833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113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7" y="1460344"/>
            <a:ext cx="10434199" cy="4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Predict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179063" y="3170650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87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</a:rPr>
              <a:t>Predict network </a:t>
            </a:r>
            <a:r>
              <a:rPr lang="en-US" altLang="zh-TW" sz="3600" dirty="0"/>
              <a:t>is to calculate the difference between the image generated by the transfer network and the ground truth image.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899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DE56F-207E-460A-A6CA-148FC1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0" y="3272341"/>
            <a:ext cx="10805640" cy="22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258138" y="1701205"/>
            <a:ext cx="11682952" cy="3490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200" b="1" dirty="0">
                <a:latin typeface="+mn-lt"/>
              </a:rPr>
              <a:t>Perceptual Losses for Real-Time Style Transfer and Super-Resolution</a:t>
            </a:r>
          </a:p>
          <a:p>
            <a:endParaRPr lang="en-US" altLang="zh-TW" sz="3200" b="1" dirty="0">
              <a:latin typeface="+mn-lt"/>
            </a:endParaRPr>
          </a:p>
          <a:p>
            <a:r>
              <a:rPr lang="en-US" altLang="zh-TW" sz="3200" b="1" dirty="0"/>
              <a:t>Johnson Justin, Alexandre </a:t>
            </a:r>
            <a:r>
              <a:rPr lang="en-US" altLang="zh-TW" sz="3200" b="1" dirty="0" err="1"/>
              <a:t>Alahi</a:t>
            </a:r>
            <a:r>
              <a:rPr lang="en-US" altLang="zh-TW" sz="3200" b="1" dirty="0"/>
              <a:t>, and </a:t>
            </a:r>
            <a:r>
              <a:rPr lang="en-US" altLang="zh-TW" sz="3200" b="1" dirty="0">
                <a:solidFill>
                  <a:srgbClr val="0000FF"/>
                </a:solidFill>
                <a:latin typeface="+mn-lt"/>
              </a:rPr>
              <a:t>Li </a:t>
            </a:r>
            <a:r>
              <a:rPr lang="en-US" altLang="zh-TW" sz="3200" b="1" dirty="0" err="1">
                <a:solidFill>
                  <a:srgbClr val="0000FF"/>
                </a:solidFill>
                <a:latin typeface="+mn-lt"/>
              </a:rPr>
              <a:t>Fei-Fei</a:t>
            </a:r>
            <a:r>
              <a:rPr lang="en-US" altLang="zh-TW" sz="3200" b="1" dirty="0"/>
              <a:t>. “Perceptual losses for real-time style transfer and super-resolution.” </a:t>
            </a:r>
            <a:r>
              <a:rPr lang="en-US" altLang="zh-TW" sz="3200" b="1" i="1" dirty="0"/>
              <a:t>European conference on computer vision</a:t>
            </a:r>
            <a:r>
              <a:rPr lang="en-US" altLang="zh-TW" sz="3200" b="1" dirty="0"/>
              <a:t>. Springer, Cham, 2016.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dirty="0"/>
              <a:t>Perceptual Losses for Real-Time Style Transfer and Super-Resolution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951" y="2408331"/>
            <a:ext cx="11318450" cy="328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https://arxiv.org/pdf/1603.08155.pdf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https://github.com/pytorch/examples/tree/master/fast_neural_style</a:t>
            </a:r>
            <a:endParaRPr lang="en-US" altLang="zh-TW" sz="28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16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827280"/>
            <a:ext cx="12192000" cy="1119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Implementation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https://github.com/jcjohnson/fast-neural-style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EDDCE8-F73E-4C74-9ECC-947D0C5E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830363"/>
            <a:ext cx="1506298" cy="14897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3A76A4-76A5-46EB-95A4-80719971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764" y="1120035"/>
            <a:ext cx="1936672" cy="1200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E8200-BCBB-485B-A6D3-B731E4D2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56" y="905707"/>
            <a:ext cx="1489746" cy="14814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05E5E5-B649-4E34-AF05-AFF3F33DA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75" y="4748384"/>
            <a:ext cx="1498022" cy="14731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56C875-CAE7-4572-A738-4BBD3AD8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704" y="4990937"/>
            <a:ext cx="1208348" cy="12083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691ABC-55D1-4933-ADD6-06F9DE58F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259" y="4741379"/>
            <a:ext cx="1489746" cy="15062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617D093-74A3-44EF-8B0E-5E44AA1CB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012" y="482386"/>
            <a:ext cx="1498022" cy="14814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C450F7C-9D21-4150-A79A-EA023082C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540" y="747182"/>
            <a:ext cx="1787696" cy="120007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A7111-80D8-409A-BB98-0133C57EE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1568" y="490662"/>
            <a:ext cx="1481470" cy="14731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75BBFF5-1E35-43D1-BE43-D159C9D4C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531779"/>
            <a:ext cx="1481470" cy="147319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9E4B405-D07E-46E4-A3B7-AA57F57DFD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960" y="4826861"/>
            <a:ext cx="2151856" cy="12000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72E80B-3E56-4835-80E5-43BA69BCE2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3055" y="4586456"/>
            <a:ext cx="1481470" cy="1473194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87C7ADC-002B-4FE9-A0FA-2A3DEF522473}"/>
              </a:ext>
            </a:extLst>
          </p:cNvPr>
          <p:cNvSpPr txBox="1"/>
          <p:nvPr/>
        </p:nvSpPr>
        <p:spPr>
          <a:xfrm>
            <a:off x="1774442" y="137700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64A015B-B9FB-4C1A-87A8-FF297B268981}"/>
              </a:ext>
            </a:extLst>
          </p:cNvPr>
          <p:cNvSpPr txBox="1"/>
          <p:nvPr/>
        </p:nvSpPr>
        <p:spPr>
          <a:xfrm>
            <a:off x="1883598" y="525402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459EA2-122D-4730-9C1A-D59A0F7072A0}"/>
              </a:ext>
            </a:extLst>
          </p:cNvPr>
          <p:cNvSpPr txBox="1"/>
          <p:nvPr/>
        </p:nvSpPr>
        <p:spPr>
          <a:xfrm>
            <a:off x="7526530" y="5023192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BA89D1-166A-4980-9103-761E172AC71D}"/>
              </a:ext>
            </a:extLst>
          </p:cNvPr>
          <p:cNvSpPr txBox="1"/>
          <p:nvPr/>
        </p:nvSpPr>
        <p:spPr>
          <a:xfrm>
            <a:off x="7937928" y="103914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025BA5-E609-4308-B93E-238C37E1F6A3}"/>
              </a:ext>
            </a:extLst>
          </p:cNvPr>
          <p:cNvSpPr txBox="1"/>
          <p:nvPr/>
        </p:nvSpPr>
        <p:spPr>
          <a:xfrm>
            <a:off x="9951617" y="505901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84654B7-A44A-4742-B14F-947533F281A0}"/>
              </a:ext>
            </a:extLst>
          </p:cNvPr>
          <p:cNvSpPr txBox="1"/>
          <p:nvPr/>
        </p:nvSpPr>
        <p:spPr>
          <a:xfrm>
            <a:off x="10008439" y="1039139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ADC5080-8084-4973-8D7F-9A7F660F779E}"/>
              </a:ext>
            </a:extLst>
          </p:cNvPr>
          <p:cNvSpPr txBox="1"/>
          <p:nvPr/>
        </p:nvSpPr>
        <p:spPr>
          <a:xfrm>
            <a:off x="4017788" y="1414808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7E5F235-FE2E-4147-9BDB-F19FDB1D9078}"/>
              </a:ext>
            </a:extLst>
          </p:cNvPr>
          <p:cNvSpPr txBox="1"/>
          <p:nvPr/>
        </p:nvSpPr>
        <p:spPr>
          <a:xfrm>
            <a:off x="3451676" y="5263824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5F5CD-D53A-4721-8C9B-CD49556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91" y="2111636"/>
            <a:ext cx="2665228" cy="39978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87" y="2111637"/>
            <a:ext cx="2670622" cy="399784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A28081C-8969-4C10-82D1-6DA7D928D910}"/>
              </a:ext>
            </a:extLst>
          </p:cNvPr>
          <p:cNvSpPr/>
          <p:nvPr/>
        </p:nvSpPr>
        <p:spPr>
          <a:xfrm>
            <a:off x="4618074" y="3339697"/>
            <a:ext cx="2955851" cy="1541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   Style Transfer</a:t>
            </a:r>
            <a:endParaRPr lang="zh-TW" altLang="en-US" sz="2800" b="1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283B54F-755F-435F-B9C9-A3BFBE7B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86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Introduction of Style Transfer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to extract</a:t>
            </a:r>
            <a:r>
              <a:rPr lang="zh-TW" altLang="en-US" dirty="0"/>
              <a:t> the content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/>
              <a:t>and the style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9" y="4066656"/>
            <a:ext cx="1660055" cy="2471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4" y="2854119"/>
            <a:ext cx="1654750" cy="1111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79" y="2859588"/>
            <a:ext cx="2467425" cy="3678706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261899" y="3443001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261900" y="5259107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4469166" y="2895491"/>
            <a:ext cx="2635832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Style </a:t>
            </a:r>
          </a:p>
          <a:p>
            <a:pPr algn="ctr"/>
            <a:r>
              <a:rPr lang="en-US" altLang="zh-TW" sz="4400" dirty="0"/>
              <a:t>Transfer</a:t>
            </a:r>
            <a:endParaRPr lang="zh-TW" altLang="en-US" sz="4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388777" y="4567936"/>
            <a:ext cx="1162050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988071" y="2111166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3" y="1839581"/>
            <a:ext cx="1446561" cy="97126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7471471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908266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225312" y="2836778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730687" y="3714697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218754" y="37384"/>
            <a:ext cx="265342" cy="6900099"/>
          </a:xfrm>
          <a:prstGeom prst="bentConnector3">
            <a:avLst>
              <a:gd name="adj1" fmla="val 725572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374424" y="1893371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>
            <a:extLst>
              <a:ext uri="{FF2B5EF4-FFF2-40B4-BE49-F238E27FC236}">
                <a16:creationId xmlns:a16="http://schemas.microsoft.com/office/drawing/2014/main" id="{F210A812-ED2B-4A75-81EB-78F4D289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 (Cont'd)</a:t>
            </a:r>
            <a:endParaRPr lang="zh-TW" altLang="en-US" dirty="0"/>
          </a:p>
        </p:txBody>
      </p:sp>
      <p:sp>
        <p:nvSpPr>
          <p:cNvPr id="28" name="圓角矩形 19">
            <a:extLst>
              <a:ext uri="{FF2B5EF4-FFF2-40B4-BE49-F238E27FC236}">
                <a16:creationId xmlns:a16="http://schemas.microsoft.com/office/drawing/2014/main" id="{F8F6DAC7-1A8F-4DC6-8C68-091406F32E51}"/>
              </a:ext>
            </a:extLst>
          </p:cNvPr>
          <p:cNvSpPr/>
          <p:nvPr/>
        </p:nvSpPr>
        <p:spPr>
          <a:xfrm>
            <a:off x="477108" y="1452104"/>
            <a:ext cx="11215750" cy="4783444"/>
          </a:xfrm>
          <a:prstGeom prst="round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797A0D4-2C33-46FD-ADDF-B12EED34F40E}"/>
              </a:ext>
            </a:extLst>
          </p:cNvPr>
          <p:cNvSpPr txBox="1">
            <a:spLocks/>
          </p:cNvSpPr>
          <p:nvPr/>
        </p:nvSpPr>
        <p:spPr>
          <a:xfrm>
            <a:off x="9526747" y="1023894"/>
            <a:ext cx="1687284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3017401"/>
            <a:ext cx="1240054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147534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41241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708615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744958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內容版面配置區 2"/>
          <p:cNvSpPr txBox="1">
            <a:spLocks/>
          </p:cNvSpPr>
          <p:nvPr/>
        </p:nvSpPr>
        <p:spPr>
          <a:xfrm>
            <a:off x="4809600" y="4957649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656167" y="5001445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sp>
        <p:nvSpPr>
          <p:cNvPr id="27" name="圓角矩形 19">
            <a:extLst>
              <a:ext uri="{FF2B5EF4-FFF2-40B4-BE49-F238E27FC236}">
                <a16:creationId xmlns:a16="http://schemas.microsoft.com/office/drawing/2014/main" id="{F14517EA-2065-4594-9A60-AAF12F3A858E}"/>
              </a:ext>
            </a:extLst>
          </p:cNvPr>
          <p:cNvSpPr/>
          <p:nvPr/>
        </p:nvSpPr>
        <p:spPr>
          <a:xfrm>
            <a:off x="656166" y="2656171"/>
            <a:ext cx="6678617" cy="3088087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3ECC0CAD-1AFD-42B9-A3A1-2E9969B38CE6}"/>
              </a:ext>
            </a:extLst>
          </p:cNvPr>
          <p:cNvSpPr txBox="1">
            <a:spLocks/>
          </p:cNvSpPr>
          <p:nvPr/>
        </p:nvSpPr>
        <p:spPr>
          <a:xfrm>
            <a:off x="907779" y="2214974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17" y="3011755"/>
            <a:ext cx="1277430" cy="19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2" y="327025"/>
            <a:ext cx="11624456" cy="789394"/>
          </a:xfrm>
        </p:spPr>
        <p:txBody>
          <a:bodyPr>
            <a:noAutofit/>
          </a:bodyPr>
          <a:lstStyle/>
          <a:p>
            <a:r>
              <a:rPr lang="en-US" altLang="zh-TW" dirty="0"/>
              <a:t>Clone Files From The Github Repository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E1394D-0D28-460D-8B1C-5442E346E14E}"/>
              </a:ext>
            </a:extLst>
          </p:cNvPr>
          <p:cNvSpPr/>
          <p:nvPr/>
        </p:nvSpPr>
        <p:spPr>
          <a:xfrm>
            <a:off x="283772" y="1123818"/>
            <a:ext cx="41492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Use </a:t>
            </a:r>
            <a:r>
              <a:rPr lang="en-US" altLang="zh-TW" sz="3600" b="1" dirty="0">
                <a:solidFill>
                  <a:srgbClr val="0000FF"/>
                </a:solidFill>
              </a:rPr>
              <a:t>Google Colab</a:t>
            </a:r>
          </a:p>
          <a:p>
            <a:r>
              <a:rPr lang="en-US" altLang="zh-TW" sz="3600" dirty="0"/>
              <a:t>Python Version: 3.7+</a:t>
            </a:r>
            <a:endParaRPr lang="en-US" altLang="zh-TW" sz="360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1026" name="Picture 2" descr="https://git-scm.com/images/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39" y="4652353"/>
            <a:ext cx="3941400" cy="1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0544AF-C94A-4A57-BA7C-13A60382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3" y="3512371"/>
            <a:ext cx="10638964" cy="657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1A079B-1231-47E5-8039-890381CE7C86}"/>
              </a:ext>
            </a:extLst>
          </p:cNvPr>
          <p:cNvSpPr/>
          <p:nvPr/>
        </p:nvSpPr>
        <p:spPr>
          <a:xfrm>
            <a:off x="642383" y="2665060"/>
            <a:ext cx="10907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Clone files from </a:t>
            </a:r>
            <a:r>
              <a:rPr lang="en-US" altLang="zh-TW" sz="32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https://github.com/pytorch/examples.git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Download and Unpack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1769B-776A-48B4-A329-A93DB8F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97" y="1429895"/>
            <a:ext cx="11248220" cy="119584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 err="1">
                <a:solidFill>
                  <a:srgbClr val="0000FF"/>
                </a:solidFill>
              </a:rPr>
              <a:t>wget</a:t>
            </a:r>
            <a:r>
              <a:rPr lang="en-US" altLang="zh-TW" sz="3200" dirty="0">
                <a:solidFill>
                  <a:srgbClr val="000000"/>
                </a:solidFill>
              </a:rPr>
              <a:t> command to download file from: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https://github.com/t106368073/Style-Transfer/raw/main/style_transfer.zip</a:t>
            </a:r>
            <a:endParaRPr lang="en-US" altLang="zh-TW" sz="2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9EDAB-E9F8-4D45-87A3-C49403E3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" y="2971430"/>
            <a:ext cx="11915142" cy="4575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A322BA-42AE-4A5F-BF54-58DE872E0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59" y="4881701"/>
            <a:ext cx="7762679" cy="101484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F67C1D0-8E99-4191-9D9F-2C8751B4F7D7}"/>
              </a:ext>
            </a:extLst>
          </p:cNvPr>
          <p:cNvSpPr txBox="1">
            <a:spLocks/>
          </p:cNvSpPr>
          <p:nvPr/>
        </p:nvSpPr>
        <p:spPr>
          <a:xfrm>
            <a:off x="574114" y="4280578"/>
            <a:ext cx="10794692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After downloading the file, use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b="1" i="1" dirty="0">
                <a:solidFill>
                  <a:srgbClr val="0000FF"/>
                </a:solidFill>
              </a:rPr>
              <a:t>unzip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unpack it.</a:t>
            </a:r>
          </a:p>
        </p:txBody>
      </p:sp>
    </p:spTree>
    <p:extLst>
      <p:ext uri="{BB962C8B-B14F-4D97-AF65-F5344CB8AC3E}">
        <p14:creationId xmlns:p14="http://schemas.microsoft.com/office/powerpoint/2010/main" val="419719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9393B-C88F-406D-AC80-9E60DBA6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889"/>
            <a:ext cx="10515600" cy="2286519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all files we need,</a:t>
            </a:r>
            <a:r>
              <a:rPr lang="zh-TW" altLang="en-US" sz="3200" dirty="0">
                <a:solidFill>
                  <a:srgbClr val="000000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We have to confirm if there is any missing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</a:t>
            </a:r>
          </a:p>
          <a:p>
            <a:pPr marL="0" indent="0">
              <a:buNone/>
            </a:pPr>
            <a:r>
              <a:rPr lang="fr-FR" altLang="zh-TW" sz="3200" dirty="0">
                <a:solidFill>
                  <a:srgbClr val="0000FF"/>
                </a:solidFill>
              </a:rPr>
              <a:t>/content/examples/fast_neural_style/neural_style</a:t>
            </a:r>
            <a:r>
              <a:rPr lang="en-US" altLang="zh-TW" sz="3200" dirty="0">
                <a:solidFill>
                  <a:srgbClr val="0000FF"/>
                </a:solidFill>
              </a:rPr>
              <a:t>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1285F71-06E0-4F46-B021-AB46517F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1" y="3865133"/>
            <a:ext cx="11197558" cy="6907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F6E76C-373A-4FF8-ADF1-1DD7A754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2" y="4907560"/>
            <a:ext cx="10080470" cy="8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7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 (Cont'd)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C4124D-BF90-478A-BCAD-7AF0E73E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5526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 </a:t>
            </a:r>
            <a:r>
              <a:rPr lang="fr-FR" altLang="zh-TW" sz="3200" dirty="0">
                <a:solidFill>
                  <a:srgbClr val="0000FF"/>
                </a:solidFill>
              </a:rPr>
              <a:t>/content/data</a:t>
            </a:r>
            <a:endParaRPr lang="en-US" altLang="zh-TW" sz="3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AEDC1-23C9-4DAA-B450-FCFE262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39" y="2380887"/>
            <a:ext cx="4962304" cy="67996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7A4215-890D-44FE-A91E-70B3E5F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380887"/>
            <a:ext cx="4484733" cy="4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Append Directory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757CCDB-D5CE-494C-AA87-960984CE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5729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3200" dirty="0"/>
              <a:t>Append Directory </a:t>
            </a:r>
            <a:r>
              <a:rPr lang="en-US" altLang="zh-TW" sz="3200" dirty="0">
                <a:solidFill>
                  <a:srgbClr val="0000FF"/>
                </a:solidFill>
              </a:rPr>
              <a:t>/content/examples/</a:t>
            </a:r>
            <a:r>
              <a:rPr lang="en-US" altLang="zh-TW" sz="3200" dirty="0" err="1">
                <a:solidFill>
                  <a:srgbClr val="0000FF"/>
                </a:solidFill>
              </a:rPr>
              <a:t>fast_neural_style</a:t>
            </a:r>
            <a:r>
              <a:rPr lang="en-US" altLang="zh-TW" sz="3200" dirty="0">
                <a:solidFill>
                  <a:srgbClr val="0000FF"/>
                </a:solidFill>
              </a:rPr>
              <a:t>/</a:t>
            </a:r>
            <a:r>
              <a:rPr lang="en-US" altLang="zh-TW" sz="3200" dirty="0" err="1">
                <a:solidFill>
                  <a:srgbClr val="0000FF"/>
                </a:solidFill>
              </a:rPr>
              <a:t>neural_style</a:t>
            </a:r>
            <a:endParaRPr lang="en-US" altLang="zh-TW" sz="3200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sys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module mainly used to handle Python runtime configuration and resources so that it can interact with the system environment outside the current program.</a:t>
            </a:r>
            <a:endParaRPr lang="zh-TW" altLang="en-US" dirty="0"/>
          </a:p>
          <a:p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838200" y="2129058"/>
            <a:ext cx="10515600" cy="123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A04010-EF73-4789-89F7-E0C1BCB7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47" y="4141624"/>
            <a:ext cx="9231013" cy="123842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54B245E-1080-4F43-9304-F5AE07D4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060" y="5657449"/>
            <a:ext cx="6725589" cy="7430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6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Torch and Torchvision 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6B6740F-99BF-4993-8E24-72CA40E9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3090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FF"/>
                </a:solidFill>
              </a:rPr>
              <a:t>Torch</a:t>
            </a:r>
            <a:r>
              <a:rPr lang="en-US" altLang="zh-TW" dirty="0"/>
              <a:t> is an open-source machine learning library, a scientific computing framework. 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torchvision</a:t>
            </a:r>
            <a:r>
              <a:rPr lang="en-US" altLang="zh-TW" dirty="0"/>
              <a:t> package consists of popular datasets, model architectures, and common image transformations for computer vision.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E7524E9-6C0A-479A-B0F2-F1E64ABA2465}"/>
              </a:ext>
            </a:extLst>
          </p:cNvPr>
          <p:cNvSpPr txBox="1">
            <a:spLocks/>
          </p:cNvSpPr>
          <p:nvPr/>
        </p:nvSpPr>
        <p:spPr>
          <a:xfrm>
            <a:off x="838200" y="1770157"/>
            <a:ext cx="10515600" cy="3272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endParaRPr lang="zh-TW" altLang="en-US" dirty="0"/>
          </a:p>
        </p:txBody>
      </p:sp>
      <p:pic>
        <p:nvPicPr>
          <p:cNvPr id="18" name="Picture 4" descr="Torch logo">
            <a:extLst>
              <a:ext uri="{FF2B5EF4-FFF2-40B4-BE49-F238E27FC236}">
                <a16:creationId xmlns:a16="http://schemas.microsoft.com/office/drawing/2014/main" id="{3586B53F-AB6B-4A9B-815B-1887D01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43" y="646959"/>
            <a:ext cx="2080326" cy="20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7E8BB8-7F3A-4F5A-93B7-FC4BC933B3A6}"/>
              </a:ext>
            </a:extLst>
          </p:cNvPr>
          <p:cNvSpPr/>
          <p:nvPr/>
        </p:nvSpPr>
        <p:spPr>
          <a:xfrm>
            <a:off x="14813" y="6550223"/>
            <a:ext cx="245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https://pypi.org/project/torch/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AF82A-5091-43BF-98DA-2C241A31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23" y="4855313"/>
            <a:ext cx="7742154" cy="11155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780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Python Imaging Library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0718A-A108-49E9-A0D3-FA1F0576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Python Imaging Library (PIL) </a:t>
            </a:r>
            <a:r>
              <a:rPr lang="en-US" altLang="zh-TW" dirty="0"/>
              <a:t>is a free and open-source additional library for the Python programming language that adds support for opening, manipulating, and saving many different image file formats.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1008321" y="1652588"/>
            <a:ext cx="10515600" cy="219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02097C-F237-45DC-A06F-6BA514D3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47" y="3665535"/>
            <a:ext cx="7911706" cy="10738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20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Matplotlib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F188F-64CE-4D1F-898F-6AD60FC6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1035941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Matplotlib</a:t>
            </a:r>
            <a:r>
              <a:rPr lang="en-US" altLang="zh-TW" dirty="0"/>
              <a:t> is a plotting library for Python.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1864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https://matplotlib.org/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EE4277-C7E7-4FBE-9617-C8632041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4" y="2147797"/>
            <a:ext cx="9480692" cy="16480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FB8E39-FB97-491F-8540-FEC3C226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9" y="4101397"/>
            <a:ext cx="2388750" cy="23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67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Determine the Directories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FDEEE91-6575-4503-AAFF-1DB7522F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content_path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content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style_path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style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model_path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trained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1F1179-8760-4EE9-AE76-7835EF24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784867"/>
            <a:ext cx="10242698" cy="2011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79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369220"/>
            <a:ext cx="12192000" cy="2119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(CNN)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05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9BE75-3C56-46F3-99EE-877ADC20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/>
          <a:lstStyle/>
          <a:p>
            <a:r>
              <a:rPr lang="en-US" altLang="zh-TW" dirty="0"/>
              <a:t>Then load the </a:t>
            </a:r>
            <a:r>
              <a:rPr lang="en-US" altLang="zh-TW" b="1" dirty="0">
                <a:solidFill>
                  <a:srgbClr val="0000FF"/>
                </a:solidFill>
              </a:rPr>
              <a:t>content image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0000FF"/>
                </a:solidFill>
              </a:rPr>
              <a:t>style image </a:t>
            </a:r>
            <a:r>
              <a:rPr lang="en-US" altLang="zh-TW" dirty="0"/>
              <a:t>from the path you just set.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DEB1D8-9106-44D7-9BCA-7D08944E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0" y="3099627"/>
            <a:ext cx="10934740" cy="21158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15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E73873-6EAF-44F3-8CB8-518CF88F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55"/>
            <a:ext cx="4028540" cy="48648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FE06D6-31A6-4748-A594-2DAC4BDE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0F8EBF-4F07-486A-8A6F-F44EEBC4B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22A5D22-26A8-4678-9983-AACF457B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51587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95594D2D-4A6C-4963-9B2F-04A70C6E52F4}"/>
              </a:ext>
            </a:extLst>
          </p:cNvPr>
          <p:cNvSpPr txBox="1">
            <a:spLocks/>
          </p:cNvSpPr>
          <p:nvPr/>
        </p:nvSpPr>
        <p:spPr>
          <a:xfrm>
            <a:off x="8677619" y="2734542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5093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Running Model on CPU or GPU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F8A30B-B816-44CD-8E14-A0602C9A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00938"/>
          </a:xfrm>
        </p:spPr>
        <p:txBody>
          <a:bodyPr/>
          <a:lstStyle/>
          <a:p>
            <a:r>
              <a:rPr lang="en-US" altLang="zh-TW" sz="3200" dirty="0"/>
              <a:t>Set the program to run on the </a:t>
            </a:r>
            <a:r>
              <a:rPr lang="en-US" altLang="zh-TW" sz="3200" b="1" dirty="0">
                <a:solidFill>
                  <a:srgbClr val="0000FF"/>
                </a:solidFill>
              </a:rPr>
              <a:t>CPU</a:t>
            </a:r>
            <a:r>
              <a:rPr lang="en-US" altLang="zh-TW" sz="3200" dirty="0"/>
              <a:t>.</a:t>
            </a:r>
            <a:endParaRPr lang="en-US" altLang="zh-TW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D30A0C67-9394-4F3C-91ED-AFCC15CC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6" y="3191281"/>
            <a:ext cx="9926808" cy="17629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96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2C5FF-140B-42C9-A200-26603586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40045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</a:t>
            </a:r>
            <a:r>
              <a:rPr lang="en-US" altLang="zh-TW" b="1" dirty="0">
                <a:solidFill>
                  <a:srgbClr val="0000FF"/>
                </a:solidFill>
                <a:effectLst/>
              </a:rPr>
              <a:t>array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 </a:t>
            </a:r>
            <a:r>
              <a:rPr lang="en-US" altLang="zh-TW" dirty="0">
                <a:effectLst/>
              </a:rPr>
              <a:t>and range is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[0, 255] </a:t>
            </a:r>
            <a:r>
              <a:rPr lang="en-US" altLang="zh-TW" dirty="0">
                <a:effectLst/>
              </a:rPr>
              <a:t>to a </a:t>
            </a:r>
            <a:r>
              <a:rPr lang="en-US" altLang="zh-TW" b="1" dirty="0">
                <a:solidFill>
                  <a:srgbClr val="FF0000"/>
                </a:solidFill>
              </a:rPr>
              <a:t>t</a:t>
            </a:r>
            <a:r>
              <a:rPr lang="en-US" altLang="zh-TW" b="1" dirty="0">
                <a:solidFill>
                  <a:srgbClr val="FF0000"/>
                </a:solidFill>
                <a:effectLst/>
              </a:rPr>
              <a:t>ensor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[C, H, W] </a:t>
            </a:r>
            <a:r>
              <a:rPr lang="en-US" altLang="zh-TW" dirty="0">
                <a:effectLst/>
              </a:rPr>
              <a:t>and range is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[0, 1.0]</a:t>
            </a:r>
            <a:r>
              <a:rPr lang="en-US" altLang="zh-TW" dirty="0">
                <a:effectLst/>
              </a:rPr>
              <a:t>.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H = 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W = 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C = Channel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A3F88D8-9722-482D-A9FD-1218C319A158}"/>
              </a:ext>
            </a:extLst>
          </p:cNvPr>
          <p:cNvSpPr/>
          <p:nvPr/>
        </p:nvSpPr>
        <p:spPr>
          <a:xfrm>
            <a:off x="4522875" y="4900031"/>
            <a:ext cx="1052623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EE3078-BBE9-474D-A648-C63C1841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" y="4005735"/>
            <a:ext cx="3279540" cy="23291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98B7B42-29E9-414E-8C4A-D5B12104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69" y="3948132"/>
            <a:ext cx="5723596" cy="25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CC28D0-B1DB-42FB-99D8-04A80F9B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4" y="2663825"/>
            <a:ext cx="3554262" cy="40116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706D5C-A5FC-4B5A-8540-628AE428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05" y="1323647"/>
            <a:ext cx="6716078" cy="12694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215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B6E7F1-983D-494C-83B6-E246D3CA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15" y="1289029"/>
            <a:ext cx="7716327" cy="2000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B7484B-93B9-49BD-8B02-2E4FBFE8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02" y="3520650"/>
            <a:ext cx="6167551" cy="27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a New Dimension to the Tensor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73241-AFDF-4C1F-84CC-3BBFB01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7" y="1443264"/>
            <a:ext cx="3496163" cy="8287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C96E3-B69F-4226-B0D8-B0F79C53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7" y="3683514"/>
            <a:ext cx="84879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12EA0C-D401-4718-B382-14312085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725" y="2448362"/>
            <a:ext cx="5001848" cy="5294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DA019A-182E-4125-899E-8A049812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725" y="5453600"/>
            <a:ext cx="5640748" cy="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63057"/>
            <a:ext cx="10597116" cy="158515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Transfer Network and Trained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62EDF-6168-45D9-8832-8D115E1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73" y="1786051"/>
            <a:ext cx="5658640" cy="239110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6986B5-B04C-46EF-A29E-19C4772C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20" y="4406609"/>
            <a:ext cx="623974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601959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Trained Model into Transfer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5155E2-1F1E-4E31-868D-0085E69A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0" y="4134466"/>
            <a:ext cx="5772414" cy="6485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503B50-91A1-45FB-BA2D-3C928753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7" y="2496471"/>
            <a:ext cx="10501826" cy="14109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552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Network to Device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341E20-4227-4FAF-B09B-28DE4EAD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59" y="2572948"/>
            <a:ext cx="9580482" cy="39114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D1D997-D85F-4208-8915-2EF6BD71A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87" y="1374644"/>
            <a:ext cx="5720440" cy="103135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75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Convolutional Neural Network (CNN)</a:t>
            </a:r>
            <a:endParaRPr lang="zh-TW" altLang="en-US" sz="5400" b="1" dirty="0">
              <a:latin typeface="+mn-lt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806"/>
            <a:ext cx="10515600" cy="2190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294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https://arxiv.org/pdf/1604.07043.pdf</a:t>
            </a:r>
          </a:p>
        </p:txBody>
      </p:sp>
    </p:spTree>
    <p:extLst>
      <p:ext uri="{BB962C8B-B14F-4D97-AF65-F5344CB8AC3E}">
        <p14:creationId xmlns:p14="http://schemas.microsoft.com/office/powerpoint/2010/main" val="3360443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Style to the Content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887377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torch.no_grad</a:t>
            </a:r>
            <a:r>
              <a:rPr lang="en-US" altLang="zh-TW" b="1" dirty="0">
                <a:solidFill>
                  <a:srgbClr val="0000FF"/>
                </a:solidFill>
              </a:rPr>
              <a:t>(): </a:t>
            </a:r>
            <a:r>
              <a:rPr lang="en-US" altLang="zh-TW" dirty="0">
                <a:solidFill>
                  <a:srgbClr val="262626"/>
                </a:solidFill>
              </a:rPr>
              <a:t>disable gradient calculation.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7BFB05-2CE1-44E4-9D0D-3690311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0" y="2887200"/>
            <a:ext cx="9580180" cy="23710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40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43EF099-E279-4616-8A24-CB23B18F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3398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need to remove a dimension from output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901803-5A7C-4088-BC28-FF35350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17" y="2067731"/>
            <a:ext cx="4660258" cy="3871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5005BD-6B05-4796-B23B-44CBD5B1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27" y="2075741"/>
            <a:ext cx="4769242" cy="371095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AE8A3996-374B-4963-B25F-91C08422C009}"/>
              </a:ext>
            </a:extLst>
          </p:cNvPr>
          <p:cNvSpPr/>
          <p:nvPr/>
        </p:nvSpPr>
        <p:spPr>
          <a:xfrm>
            <a:off x="5929152" y="2136243"/>
            <a:ext cx="378881" cy="25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292C3A-E2E3-4D51-A880-782DE1C07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0" y="3477802"/>
            <a:ext cx="52680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B590C8-55E1-4FB9-9F8E-1C7DA20F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0" y="5249220"/>
            <a:ext cx="4985224" cy="4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78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Process the Output Image (Cont'd)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97D2DDE-F72C-47D0-A924-781B38D6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/>
              <a:t>Clamp the value between 0 and 255, then transform the </a:t>
            </a:r>
            <a:r>
              <a:rPr lang="en-US" altLang="zh-TW" b="1" dirty="0">
                <a:solidFill>
                  <a:srgbClr val="0000FF"/>
                </a:solidFill>
              </a:rPr>
              <a:t>tensor </a:t>
            </a:r>
            <a:r>
              <a:rPr lang="en-US" altLang="zh-TW" dirty="0"/>
              <a:t>into an </a:t>
            </a:r>
            <a:r>
              <a:rPr lang="en-US" altLang="zh-TW" b="1" dirty="0">
                <a:solidFill>
                  <a:srgbClr val="0000FF"/>
                </a:solidFill>
              </a:rPr>
              <a:t>array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D16E65-E7C7-4689-9297-61E17140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3" y="2472337"/>
            <a:ext cx="5915851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D0C06B-0B21-484A-BA31-C4A29A38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60" y="4295554"/>
            <a:ext cx="5115680" cy="2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>
            <a:extLst>
              <a:ext uri="{FF2B5EF4-FFF2-40B4-BE49-F238E27FC236}">
                <a16:creationId xmlns:a16="http://schemas.microsoft.com/office/drawing/2014/main" id="{AD76351C-0072-4435-B8EA-59F4DAC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 (Cont'd)</a:t>
            </a:r>
            <a:endParaRPr lang="zh-TW" altLang="en-US" dirty="0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488ADCA6-1444-4854-ACE6-2E0468E27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5373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array 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[C, H, W]</a:t>
            </a:r>
            <a:r>
              <a:rPr lang="en-US" altLang="zh-TW" dirty="0">
                <a:effectLst/>
              </a:rPr>
              <a:t> to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</a:t>
            </a:r>
            <a:r>
              <a:rPr lang="en-US" altLang="zh-TW" dirty="0">
                <a:effectLst/>
              </a:rPr>
              <a:t>, then transform data type from float point into unsigned integer.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407237-DDCA-4762-A7BD-24176ABA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1" y="6044011"/>
            <a:ext cx="2129888" cy="363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6FE2F70-7EA7-487D-AAF4-FBC16922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15" y="3797430"/>
            <a:ext cx="2116658" cy="3307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3AC3FC-2832-48A5-9D69-D26C74A67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86" y="2753844"/>
            <a:ext cx="2886478" cy="8764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8640E-AE26-4A1B-9795-E2278C0F0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" y="4503845"/>
            <a:ext cx="10436978" cy="1327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003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80AE10-9F7F-4380-85F0-BC50C0E1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45" y="2921957"/>
            <a:ext cx="4812615" cy="19023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AE9F9D-F71F-433C-9A39-5BFF87E5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22" y="1705772"/>
            <a:ext cx="3002434" cy="4334768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B74061-3B19-442B-8E3B-9269A0BC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348" y="1366720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Output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040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63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Choose any style from</a:t>
            </a:r>
            <a:r>
              <a:rPr lang="en-US" altLang="zh-TW" sz="3200" b="1" dirty="0"/>
              <a:t> </a:t>
            </a:r>
            <a:r>
              <a:rPr lang="en-US" altLang="zh-TW" sz="3200" b="1" dirty="0">
                <a:solidFill>
                  <a:srgbClr val="0000FF"/>
                </a:solidFill>
              </a:rPr>
              <a:t>style02</a:t>
            </a:r>
            <a:r>
              <a:rPr lang="en-US" altLang="zh-TW" sz="3200" b="1" dirty="0"/>
              <a:t> </a:t>
            </a:r>
            <a:r>
              <a:rPr lang="en-US" altLang="zh-TW" sz="3200" dirty="0"/>
              <a:t>to </a:t>
            </a:r>
            <a:r>
              <a:rPr lang="en-US" altLang="zh-TW" sz="3200" b="1" dirty="0">
                <a:solidFill>
                  <a:srgbClr val="0000FF"/>
                </a:solidFill>
              </a:rPr>
              <a:t>style05</a:t>
            </a:r>
            <a:r>
              <a:rPr lang="en-US" altLang="zh-TW" sz="3200" b="1" dirty="0"/>
              <a:t> </a:t>
            </a:r>
            <a:r>
              <a:rPr lang="en-US" altLang="zh-TW" sz="3200" dirty="0"/>
              <a:t>we provided 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FEC200-F67B-434B-80BA-B36838EC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24" y="3149157"/>
            <a:ext cx="7584434" cy="20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40602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4050183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42BD6A-D218-4A60-B10E-0D346C952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974" y="1281885"/>
            <a:ext cx="10556052" cy="532769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54D62A0-F5E8-405F-9E3F-375F48E1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96763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45638" cy="5328000"/>
          </a:xfr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7F4A6A2-59EB-49A1-8D9E-2C84BF17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2416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202120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Code for </a:t>
            </a:r>
          </a:p>
          <a:p>
            <a:pPr algn="ctr"/>
            <a:r>
              <a:rPr lang="en-US" altLang="zh-TW" sz="6600" b="1" dirty="0"/>
              <a:t>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106169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4259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https://www.wonder-product.com/pages/digital-image</a:t>
            </a:r>
          </a:p>
        </p:txBody>
      </p:sp>
      <p:pic>
        <p:nvPicPr>
          <p:cNvPr id="1030" name="Picture 6" descr="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32" y="1383928"/>
            <a:ext cx="7666903" cy="5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22255" y="2493817"/>
            <a:ext cx="517236" cy="3048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6" idx="3"/>
          </p:cNvCxnSpPr>
          <p:nvPr/>
        </p:nvCxnSpPr>
        <p:spPr>
          <a:xfrm flipV="1">
            <a:off x="4239491" y="2576948"/>
            <a:ext cx="2010392" cy="69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49883" y="1405636"/>
            <a:ext cx="3833452" cy="25013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83" y="3938401"/>
            <a:ext cx="3833452" cy="2554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790873" y="2952748"/>
            <a:ext cx="517236" cy="30480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2" idx="2"/>
          </p:cNvCxnSpPr>
          <p:nvPr/>
        </p:nvCxnSpPr>
        <p:spPr>
          <a:xfrm>
            <a:off x="8049491" y="3257549"/>
            <a:ext cx="364836" cy="67114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249883" y="3950376"/>
            <a:ext cx="3833452" cy="250134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74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303AAA-A2D1-457C-9923-7D956F59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38" y="2020185"/>
            <a:ext cx="9524324" cy="383835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74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214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OpenCV (cv2)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3216623"/>
            <a:ext cx="10515600" cy="343234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was developed by Intel Corporation and is free for commercial and research use.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can be used to develop real-time image processing, computer vision, and pattern recognition programs.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1026" name="Picture 2" descr="OpenCV Logo with text svg vers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69" y="209030"/>
            <a:ext cx="2412580" cy="29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C1C843-593F-43AD-8761-4CFE91E6925B}"/>
              </a:ext>
            </a:extLst>
          </p:cNvPr>
          <p:cNvSpPr txBox="1"/>
          <p:nvPr/>
        </p:nvSpPr>
        <p:spPr>
          <a:xfrm>
            <a:off x="838200" y="1970781"/>
            <a:ext cx="8379475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/>
              <a:t>Open Source Computer Vision Library is a cross-platform computer vision library.</a:t>
            </a: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the Images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3B23DA9-6FE7-4C96-9803-B0E8D708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66191"/>
          </a:xfrm>
        </p:spPr>
        <p:txBody>
          <a:bodyPr/>
          <a:lstStyle/>
          <a:p>
            <a:r>
              <a:rPr lang="en-US" altLang="zh-TW" sz="3200" b="1" dirty="0" err="1">
                <a:solidFill>
                  <a:srgbClr val="0000FF"/>
                </a:solidFill>
              </a:rPr>
              <a:t>img.imread</a:t>
            </a:r>
            <a:r>
              <a:rPr lang="en-US" altLang="zh-TW" sz="3200" b="1" dirty="0">
                <a:solidFill>
                  <a:srgbClr val="0000FF"/>
                </a:solidFill>
              </a:rPr>
              <a:t>:</a:t>
            </a:r>
            <a:r>
              <a:rPr lang="en-US" altLang="zh-TW" sz="3200" dirty="0"/>
              <a:t> load an image as an array.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C17431-9D20-4C81-803F-011C65CE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34" y="2582571"/>
            <a:ext cx="8920456" cy="3030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Display the Imported Images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291099-D11F-4AA1-AA59-112289DF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1588817"/>
            <a:ext cx="3821594" cy="46583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B1D12F-C217-4C2D-B595-483E79606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DBF9BD-C79A-400A-AED8-BFCEEEA9E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B285CA2-C927-422E-AD18-8406E41C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94119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E288C08-966E-4C6C-9ACE-3FF27350C291}"/>
              </a:ext>
            </a:extLst>
          </p:cNvPr>
          <p:cNvSpPr txBox="1">
            <a:spLocks/>
          </p:cNvSpPr>
          <p:nvPr/>
        </p:nvSpPr>
        <p:spPr>
          <a:xfrm>
            <a:off x="8639440" y="2723907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4412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5" name="圓角矩形 19">
            <a:extLst>
              <a:ext uri="{FF2B5EF4-FFF2-40B4-BE49-F238E27FC236}">
                <a16:creationId xmlns:a16="http://schemas.microsoft.com/office/drawing/2014/main" id="{4901C33E-A77B-41B7-AB5B-3A4C92E9956C}"/>
              </a:ext>
            </a:extLst>
          </p:cNvPr>
          <p:cNvSpPr/>
          <p:nvPr/>
        </p:nvSpPr>
        <p:spPr>
          <a:xfrm>
            <a:off x="816934" y="987022"/>
            <a:ext cx="2039722" cy="568841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43256AB-4A44-4F69-960F-04178A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9036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419F-909D-442D-A7FC-67A1D9C6304F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9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Load Content Image in Grayscale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1B127F-F2DE-42EF-AEA1-8FEBA261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0" y="1961750"/>
            <a:ext cx="2884968" cy="4285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6ADF52-ED7B-48AB-B7BD-17C99183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82" y="3251656"/>
            <a:ext cx="5439534" cy="170521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2201D9E-0B4B-437B-9690-B1D01E5D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06" y="1799936"/>
            <a:ext cx="2775099" cy="1198041"/>
          </a:xfrm>
        </p:spPr>
        <p:txBody>
          <a:bodyPr>
            <a:normAutofit/>
          </a:bodyPr>
          <a:lstStyle/>
          <a:p>
            <a:r>
              <a:rPr lang="en-US" altLang="zh-TW" dirty="0"/>
              <a:t>0 = grayscale</a:t>
            </a:r>
          </a:p>
          <a:p>
            <a:r>
              <a:rPr lang="en-US" altLang="zh-TW" dirty="0"/>
              <a:t>1 = color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493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Operator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187754-8229-4C53-A396-5FBFB4E4E779}"/>
              </a:ext>
            </a:extLst>
          </p:cNvPr>
          <p:cNvCxnSpPr>
            <a:cxnSpLocks/>
          </p:cNvCxnSpPr>
          <p:nvPr/>
        </p:nvCxnSpPr>
        <p:spPr>
          <a:xfrm flipV="1">
            <a:off x="4880346" y="2094610"/>
            <a:ext cx="2339162" cy="109515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4EFF032-040E-42C6-8AF7-68091123AE13}"/>
              </a:ext>
            </a:extLst>
          </p:cNvPr>
          <p:cNvCxnSpPr>
            <a:cxnSpLocks/>
          </p:cNvCxnSpPr>
          <p:nvPr/>
        </p:nvCxnSpPr>
        <p:spPr>
          <a:xfrm>
            <a:off x="4792170" y="4391243"/>
            <a:ext cx="2427338" cy="8360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5810C565-9BC5-4487-8E1B-01D1A236368B}"/>
              </a:ext>
            </a:extLst>
          </p:cNvPr>
          <p:cNvSpPr txBox="1">
            <a:spLocks/>
          </p:cNvSpPr>
          <p:nvPr/>
        </p:nvSpPr>
        <p:spPr>
          <a:xfrm>
            <a:off x="4468334" y="1578767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X</a:t>
            </a:r>
            <a:endParaRPr lang="zh-TW" altLang="en-US" b="1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EDCA5C1-2D29-4351-B54D-B44177555D5B}"/>
              </a:ext>
            </a:extLst>
          </p:cNvPr>
          <p:cNvSpPr txBox="1">
            <a:spLocks/>
          </p:cNvSpPr>
          <p:nvPr/>
        </p:nvSpPr>
        <p:spPr>
          <a:xfrm>
            <a:off x="4607229" y="5449960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Y</a:t>
            </a:r>
            <a:endParaRPr lang="zh-TW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9ED439-71A5-4799-8402-ACF03B415BCF}"/>
              </a:ext>
            </a:extLst>
          </p:cNvPr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https://en.wikipedia.org/wiki/Sobel_operator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4686D7A-5F9C-4F50-A3C4-AE81C49F2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" y="2462784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37B3C5A-140F-47C2-B564-9170FF19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06" y="838650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4EE649A-8D97-44C7-8EA2-52E8AAC34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2" y="3942646"/>
            <a:ext cx="3425774" cy="2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74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Proceed Sobel Operator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009D50-AC86-49DF-AFD7-8CAE1B3C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92" y="1293963"/>
            <a:ext cx="10679016" cy="604305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cv2.hconcat</a:t>
            </a:r>
            <a:r>
              <a:rPr lang="en-US" altLang="zh-TW" b="1" dirty="0"/>
              <a:t>: </a:t>
            </a:r>
            <a:r>
              <a:rPr lang="en-US" altLang="zh-TW" dirty="0"/>
              <a:t>make the images displayed on the </a:t>
            </a:r>
            <a:r>
              <a:rPr lang="en-US" altLang="zh-TW" b="1" dirty="0">
                <a:solidFill>
                  <a:srgbClr val="0000FF"/>
                </a:solidFill>
              </a:rPr>
              <a:t>Colab</a:t>
            </a:r>
            <a:r>
              <a:rPr lang="zh-TW" altLang="en-US" dirty="0"/>
              <a:t> </a:t>
            </a:r>
            <a:r>
              <a:rPr lang="en-US" altLang="zh-TW" dirty="0"/>
              <a:t>better.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BF8724-00FC-4538-A9CA-42BBE825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2" y="3036673"/>
            <a:ext cx="6348782" cy="16943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521302-F374-4FE8-A7D1-DD968247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18" y="2203657"/>
            <a:ext cx="4524870" cy="3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5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171757"/>
            <a:ext cx="11002178" cy="1276528"/>
          </a:xfrm>
        </p:spPr>
        <p:txBody>
          <a:bodyPr>
            <a:normAutofit/>
          </a:bodyPr>
          <a:lstStyle/>
          <a:p>
            <a:r>
              <a:rPr lang="en-US" altLang="zh-TW" dirty="0"/>
              <a:t>Fuse Vertical and Horizontal Edges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36576F-FC95-4B81-BE1D-F90AF12E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1" y="3303300"/>
            <a:ext cx="7160648" cy="1234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0A7D1D-18AB-43B4-BDC6-09F6946F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59" y="1641149"/>
            <a:ext cx="3069570" cy="45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8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Blend Edges into Content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975BD9-C68A-4B57-9BFA-5B767B65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9" y="2856068"/>
            <a:ext cx="7663394" cy="1851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BCB74-FAC9-40C9-A4B8-DB3E81D1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6" y="1462837"/>
            <a:ext cx="3122866" cy="46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/>
              <a:t>Grayscale</a:t>
            </a:r>
            <a:r>
              <a:rPr lang="zh-TW" altLang="en-US" sz="5400" b="1" dirty="0"/>
              <a:t> </a:t>
            </a:r>
            <a:r>
              <a:rPr lang="en-US" altLang="zh-TW" sz="5400" b="1" dirty="0"/>
              <a:t>Image</a:t>
            </a:r>
            <a:endParaRPr lang="zh-TW" altLang="en-US" sz="54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B82631-7D7F-4DBF-88F9-C8910C00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776"/>
            <a:ext cx="10515600" cy="103594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Pixels in the grayscale image stored in 8 bits, 0 for darkest to 255 for brightest.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7779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https://medium.com/javarevisited/converting-rgb-image-to-the-grayscale-image-in-java-9e1edc5bd6e7</a:t>
            </a:r>
          </a:p>
        </p:txBody>
      </p:sp>
      <p:pic>
        <p:nvPicPr>
          <p:cNvPr id="3076" name="Picture 4" descr="https://miro.medium.com/max/700/1*euc4RxnNo78LFEGrb-QZ7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1" y="2178050"/>
            <a:ext cx="1184461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97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06264C2-A272-4AC2-B073-3FB7F1F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 Load an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19C016-1306-4DDB-B617-37B1BF99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7" y="1754373"/>
            <a:ext cx="8947166" cy="422112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Input Image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7EAAE-6725-481F-8D39-365B7753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1485596"/>
            <a:ext cx="9916632" cy="4822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Output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70E34-D448-456E-B331-B4B22BED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0" y="1913861"/>
            <a:ext cx="11274080" cy="32854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550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C2F16FA-916D-4EFF-A413-104CBE57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 Visualize the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6984F7-FB43-4FD6-871B-5210204D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96" y="1765004"/>
            <a:ext cx="8111008" cy="33279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DFC0C6-33A3-4571-9FB5-43E0DB49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" y="1982199"/>
            <a:ext cx="5772956" cy="31913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8CAD9-5D97-4750-8A1F-0608BF79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69" y="1825148"/>
            <a:ext cx="5250544" cy="3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 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2CD47F-F39E-45F0-8788-95C2DD0D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49" y="1207698"/>
            <a:ext cx="8413900" cy="2587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BBEFF0-C04A-4B05-B1D5-A281623F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67" y="3899921"/>
            <a:ext cx="5932064" cy="28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7" name="圓角矩形 19">
            <a:extLst>
              <a:ext uri="{FF2B5EF4-FFF2-40B4-BE49-F238E27FC236}">
                <a16:creationId xmlns:a16="http://schemas.microsoft.com/office/drawing/2014/main" id="{3C3CDF9C-D4F3-414F-8840-1FA29407CF98}"/>
              </a:ext>
            </a:extLst>
          </p:cNvPr>
          <p:cNvSpPr/>
          <p:nvPr/>
        </p:nvSpPr>
        <p:spPr>
          <a:xfrm>
            <a:off x="3030279" y="1271251"/>
            <a:ext cx="7676708" cy="141878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743838B-4FF9-48A8-AAE8-6E87386D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2020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of Style Predict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D2BE9D-C54E-429F-BF20-5A286E4B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7" y="1652587"/>
            <a:ext cx="11145805" cy="43249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Extract Feature from Style Image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91" y="3429000"/>
            <a:ext cx="7382216" cy="3070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8C065B-F5B3-4623-BB57-971D7983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19" y="1525774"/>
            <a:ext cx="9573961" cy="1638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542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9" name="圓角矩形 19">
            <a:extLst>
              <a:ext uri="{FF2B5EF4-FFF2-40B4-BE49-F238E27FC236}">
                <a16:creationId xmlns:a16="http://schemas.microsoft.com/office/drawing/2014/main" id="{B077A33F-FDFD-4B22-A131-D659CAB31617}"/>
              </a:ext>
            </a:extLst>
          </p:cNvPr>
          <p:cNvSpPr/>
          <p:nvPr/>
        </p:nvSpPr>
        <p:spPr>
          <a:xfrm>
            <a:off x="2743201" y="2452615"/>
            <a:ext cx="4657060" cy="22576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89E5355-6B50-4B42-8FAE-D6F36016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40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 in Grayscale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69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https://medium.com/lifeandtech/convert-csv-file-to-images-309b6fdb8c49</a:t>
            </a:r>
          </a:p>
        </p:txBody>
      </p:sp>
      <p:pic>
        <p:nvPicPr>
          <p:cNvPr id="3074" name="Picture 2" descr="https://miro.medium.com/max/1000/1*wOA5BCYEgjarM_pBrMzF8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1376218"/>
            <a:ext cx="12010932" cy="51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96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FB559EE-3E81-4D0F-989F-DFA5EA85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of Transfer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001153-14D4-4CC9-93FE-219BAD49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466851"/>
            <a:ext cx="11326806" cy="47536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AA133EA-FADD-434E-806B-0EA5FDC3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Generate Output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F1CFAFA-D9BC-4AD8-998C-8CF4098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685"/>
            <a:ext cx="10515602" cy="22019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96CFC-82AD-4F43-AAB8-02073E6F1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68" y="3548628"/>
            <a:ext cx="2032463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AEA5D-1B53-4645-B891-CCAEC8A8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77186"/>
            <a:ext cx="11431595" cy="161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FD7B1D-F40C-4AFC-AAC4-FB162634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76" y="3221348"/>
            <a:ext cx="6003850" cy="3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1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CE50D2-2E4D-449F-8140-5C666BF9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3724"/>
            <a:ext cx="10514234" cy="2653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FCE23E-165B-481D-8F5D-6A6000BF8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21" y="3877535"/>
            <a:ext cx="1790562" cy="2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6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6771F6-69D2-472C-9E85-852036AF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" y="1112992"/>
            <a:ext cx="11235070" cy="302558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1AEEA0-E4CB-480B-B598-38C9E98EE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86" y="4225834"/>
            <a:ext cx="6914628" cy="23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2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801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Find any image from the </a:t>
            </a:r>
            <a:r>
              <a:rPr lang="en-US" altLang="zh-TW" sz="3200" b="1" dirty="0">
                <a:solidFill>
                  <a:srgbClr val="FF0000"/>
                </a:solidFill>
              </a:rPr>
              <a:t>internet</a:t>
            </a:r>
            <a:r>
              <a:rPr lang="en-US" altLang="zh-TW" sz="3200" dirty="0"/>
              <a:t> as </a:t>
            </a:r>
            <a:r>
              <a:rPr lang="en-US" altLang="zh-TW" sz="3200" b="1" dirty="0">
                <a:solidFill>
                  <a:srgbClr val="0000FF"/>
                </a:solidFill>
              </a:rPr>
              <a:t>content image </a:t>
            </a:r>
            <a:r>
              <a:rPr lang="en-US" altLang="zh-TW" sz="3200" dirty="0"/>
              <a:t>or </a:t>
            </a:r>
            <a:r>
              <a:rPr lang="en-US" altLang="zh-TW" sz="3200" b="1" dirty="0">
                <a:solidFill>
                  <a:srgbClr val="0000FF"/>
                </a:solidFill>
              </a:rPr>
              <a:t>style image </a:t>
            </a:r>
            <a:r>
              <a:rPr lang="en-US" altLang="zh-TW" sz="3200" dirty="0"/>
              <a:t>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4DE7C-36B4-4ED7-BA04-2EACD8C2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91" y="3182005"/>
            <a:ext cx="2368618" cy="23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18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7E2B-C44E-4846-AD31-5BB5EC37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Upload Files to Google Colab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F0F75-672A-4A33-9141-EE8FC2B0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6" y="1626886"/>
            <a:ext cx="5816783" cy="4472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06" y="1626886"/>
            <a:ext cx="5456240" cy="4451428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45689" y="373565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35699" y="273204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-6599" y="3345366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556159" y="2298383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27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/>
              <a:t>If you are not finish the implementations or exercises in this course, you can send your results (</a:t>
            </a:r>
            <a:r>
              <a:rPr kumimoji="1" lang="en-US" altLang="zh-TW" sz="3200" i="1" dirty="0"/>
              <a:t>.</a:t>
            </a:r>
            <a:r>
              <a:rPr kumimoji="1" lang="en-US" altLang="zh-TW" sz="3200" i="1" dirty="0" err="1"/>
              <a:t>ipynb</a:t>
            </a:r>
            <a:r>
              <a:rPr kumimoji="1" lang="en-US" altLang="zh-TW" sz="3200" i="1" dirty="0"/>
              <a:t> </a:t>
            </a:r>
            <a:r>
              <a:rPr kumimoji="1" lang="en-US" altLang="zh-TW" sz="3200" dirty="0"/>
              <a:t>file) to my email: </a:t>
            </a:r>
            <a:r>
              <a:rPr kumimoji="1" lang="en-US" altLang="zh-TW" sz="3200" b="1" dirty="0">
                <a:solidFill>
                  <a:srgbClr val="0000FF"/>
                </a:solidFill>
              </a:rPr>
              <a:t>t106368073@ntut.org.tw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Thanks for Listening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698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264733"/>
            <a:ext cx="12192000" cy="193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Style Transfer Model </a:t>
            </a:r>
          </a:p>
          <a:p>
            <a:pPr algn="ctr"/>
            <a:r>
              <a:rPr lang="en-US" altLang="zh-TW" sz="6600" b="1" dirty="0">
                <a:latin typeface="+mn-lt"/>
              </a:rPr>
              <a:t>Training Part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31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5124" name="Picture 4" descr="透過紅、藍、綠三個單色光的互相調和，可以產出多種不同的色光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21" y="1514042"/>
            <a:ext cx="8712958" cy="49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31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424874"/>
            <a:ext cx="12192000" cy="5709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Perceptual Losses for Real-Time Style Transfer and Super-Resolution</a:t>
            </a:r>
          </a:p>
          <a:p>
            <a:pPr algn="ctr"/>
            <a:endParaRPr lang="en-US" altLang="zh-TW" sz="6600" b="1" dirty="0">
              <a:latin typeface="+mn-lt"/>
            </a:endParaRP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51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D5914-3970-42AC-8175-DE1DE7E8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0AB43-1CD9-4F0C-A652-39161F124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82DB68-44E1-4949-92D8-0C3760041A46}"/>
              </a:ext>
            </a:extLst>
          </p:cNvPr>
          <p:cNvGraphicFramePr>
            <a:graphicFrameLocks noGrp="1"/>
          </p:cNvGraphicFramePr>
          <p:nvPr/>
        </p:nvGraphicFramePr>
        <p:xfrm>
          <a:off x="930876" y="1608073"/>
          <a:ext cx="7117492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749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9150251-8C8C-41BF-8E2C-E89B6E2369E6}"/>
              </a:ext>
            </a:extLst>
          </p:cNvPr>
          <p:cNvSpPr/>
          <p:nvPr/>
        </p:nvSpPr>
        <p:spPr>
          <a:xfrm>
            <a:off x="4779101" y="238784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4CC2EE-C52A-4C5A-87D6-FB754BD4603B}"/>
              </a:ext>
            </a:extLst>
          </p:cNvPr>
          <p:cNvGraphicFramePr>
            <a:graphicFrameLocks noGrp="1"/>
          </p:cNvGraphicFramePr>
          <p:nvPr/>
        </p:nvGraphicFramePr>
        <p:xfrm>
          <a:off x="595460" y="2911063"/>
          <a:ext cx="1100108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108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753688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</a:b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2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681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A5078-2340-49B4-896D-83C4438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Preprocessing Datasets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4C46-DB84-482D-A98C-951CB8F4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DE8E86-C349-408E-80FC-352B5A764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250"/>
              </p:ext>
            </p:extLst>
          </p:nvPr>
        </p:nvGraphicFramePr>
        <p:xfrm>
          <a:off x="0" y="232940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F44369-FE59-4EC5-BF94-877A84947436}"/>
              </a:ext>
            </a:extLst>
          </p:cNvPr>
          <p:cNvGraphicFramePr>
            <a:graphicFrameLocks noGrp="1"/>
          </p:cNvGraphicFramePr>
          <p:nvPr/>
        </p:nvGraphicFramePr>
        <p:xfrm>
          <a:off x="0" y="4809125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!unzip 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8D94595-C00D-47BD-99B7-91DA7F66FC8A}"/>
              </a:ext>
            </a:extLst>
          </p:cNvPr>
          <p:cNvSpPr/>
          <p:nvPr/>
        </p:nvSpPr>
        <p:spPr>
          <a:xfrm>
            <a:off x="0" y="1855642"/>
            <a:ext cx="3301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800" dirty="0">
                <a:solidFill>
                  <a:srgbClr val="202124"/>
                </a:solidFill>
              </a:rPr>
              <a:t> folder.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A404DBF-90B5-4E97-B900-67A131317E8F}"/>
              </a:ext>
            </a:extLst>
          </p:cNvPr>
          <p:cNvGraphicFramePr>
            <a:graphicFrameLocks noGrp="1"/>
          </p:cNvGraphicFramePr>
          <p:nvPr/>
        </p:nvGraphicFramePr>
        <p:xfrm>
          <a:off x="0" y="358514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!curl -O http://images.cocodataset.org/zips/train2014.zip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172091A-DC76-42F6-896E-A104F847FDB5}"/>
              </a:ext>
            </a:extLst>
          </p:cNvPr>
          <p:cNvSpPr/>
          <p:nvPr/>
        </p:nvSpPr>
        <p:spPr>
          <a:xfrm>
            <a:off x="0" y="3133752"/>
            <a:ext cx="8391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Download dataset. (</a:t>
            </a:r>
            <a:r>
              <a:rPr lang="en-US" altLang="zh-TW" sz="2800" dirty="0"/>
              <a:t>COCO 2014 Training images dataset</a:t>
            </a:r>
            <a:r>
              <a:rPr lang="en-US" altLang="zh-TW" sz="2800" dirty="0">
                <a:solidFill>
                  <a:srgbClr val="202124"/>
                </a:solidFill>
              </a:rPr>
              <a:t>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8CDA97-23A1-4D10-A5C7-693F1A64413F}"/>
              </a:ext>
            </a:extLst>
          </p:cNvPr>
          <p:cNvSpPr/>
          <p:nvPr/>
        </p:nvSpPr>
        <p:spPr>
          <a:xfrm>
            <a:off x="0" y="4339247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Unzip dataset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5043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EDEA-A15F-4D17-B57F-9B3F36B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Train the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B7FBE-4698-40A7-8BBA-F6DA9F34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40168B-7B8E-4932-AC97-3974F5717E42}"/>
              </a:ext>
            </a:extLst>
          </p:cNvPr>
          <p:cNvGraphicFramePr>
            <a:graphicFrameLocks noGrp="1"/>
          </p:cNvGraphicFramePr>
          <p:nvPr/>
        </p:nvGraphicFramePr>
        <p:xfrm>
          <a:off x="0" y="1183796"/>
          <a:ext cx="12192000" cy="204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!python3 neural_style/neural_style.py train --dataset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--save-model-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--checkpoint-model-</a:t>
                      </a:r>
                      <a:r>
                        <a:rPr lang="en-US" altLang="zh-TW" sz="16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5E2FBD8-FC7A-4F2C-8B44-DB140FFD1546}"/>
              </a:ext>
            </a:extLst>
          </p:cNvPr>
          <p:cNvSpPr/>
          <p:nvPr/>
        </p:nvSpPr>
        <p:spPr>
          <a:xfrm>
            <a:off x="0" y="3467507"/>
            <a:ext cx="1219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--dataset: </a:t>
            </a:r>
            <a:r>
              <a:rPr lang="en-US" altLang="zh-TW" sz="2200" dirty="0"/>
              <a:t>Path to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--style-image: </a:t>
            </a:r>
            <a:r>
              <a:rPr lang="en-US" altLang="zh-TW" sz="2200" dirty="0"/>
              <a:t>Path to 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--save-model-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trained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--checkpoint-interval: </a:t>
            </a:r>
            <a:r>
              <a:rPr lang="en-US" altLang="zh-TW" sz="2200" dirty="0"/>
              <a:t>Number of batches after which a checkpoint of the trained model will be created.</a:t>
            </a:r>
            <a:endParaRPr lang="en-US" altLang="zh-TW" sz="2200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--content-weight: </a:t>
            </a:r>
            <a:r>
              <a:rPr lang="en-US" altLang="zh-TW" sz="2200" dirty="0"/>
              <a:t>Weight for 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--epochs: </a:t>
            </a:r>
            <a:r>
              <a:rPr lang="en-US" altLang="zh-TW" sz="2200" dirty="0"/>
              <a:t>Number of training 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cuda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Set it to 1 for running on GPU, 0 for CPU.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272598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997527"/>
            <a:ext cx="12192000" cy="4074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Our Style Transfer Model</a:t>
            </a: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8984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469491"/>
          <a:ext cx="12192000" cy="441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-p log datasets/train datasets/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datasets/style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08890"/>
            <a:ext cx="2826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Python Version: 3.7+</a:t>
            </a:r>
          </a:p>
          <a:p>
            <a:r>
              <a:rPr lang="en-US" altLang="zh-TW" sz="2400" b="1" dirty="0"/>
              <a:t>Use Google Colab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904053"/>
            <a:ext cx="706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sz="2800" dirty="0"/>
              <a:t> directory.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767979"/>
            <a:ext cx="5925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VGG16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240000"/>
            <a:ext cx="6754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Inception V3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21" y="3173965"/>
            <a:ext cx="613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Download Pre-trained Networks.</a:t>
            </a:r>
            <a:endParaRPr lang="en-US" altLang="zh-TW" sz="36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5E8B919-7B67-410A-87E8-7249A285BB75}"/>
              </a:ext>
            </a:extLst>
          </p:cNvPr>
          <p:cNvGraphicFramePr>
            <a:graphicFrameLocks noGrp="1"/>
          </p:cNvGraphicFramePr>
          <p:nvPr/>
        </p:nvGraphicFramePr>
        <p:xfrm>
          <a:off x="0" y="4209948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-P checkpoints http://download.tensorflow.org/models/vgg_16_2016_08_28.tar.gz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9BCF894-1451-4104-94A8-6F5074A9B681}"/>
              </a:ext>
            </a:extLst>
          </p:cNvPr>
          <p:cNvGraphicFramePr>
            <a:graphicFrameLocks noGrp="1"/>
          </p:cNvGraphicFramePr>
          <p:nvPr/>
        </p:nvGraphicFramePr>
        <p:xfrm>
          <a:off x="0" y="5718160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</a:t>
                      </a:r>
                      <a:r>
                        <a:rPr lang="nb-NO" altLang="zh-TW" sz="18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'https://docs.google.com/uc?export=download&amp;id=1H1X_dplTNwWXb2N_1Ji5HnqXKgj2cp2t' -O checkpoints/Inception_v3_224.tgz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標題 1">
            <a:extLst>
              <a:ext uri="{FF2B5EF4-FFF2-40B4-BE49-F238E27FC236}">
                <a16:creationId xmlns:a16="http://schemas.microsoft.com/office/drawing/2014/main" id="{8EAF5EAE-E9F3-481E-967B-EF2103B8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7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Build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1246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0" y="2647322"/>
          <a:ext cx="12192000" cy="47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5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checkpoints/vgg_16_2016_08_28.tar.gz –C checkpoints/</a:t>
                      </a:r>
                      <a:endParaRPr lang="en-US" altLang="zh-TW" sz="2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2173278"/>
            <a:ext cx="553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VGG16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0" y="4139214"/>
          <a:ext cx="121920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</a:t>
                      </a:r>
                      <a:r>
                        <a:rPr lang="nb-NO" altLang="zh-TW" sz="26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checkpoints/</a:t>
                      </a:r>
                      <a:endParaRPr lang="en-US" altLang="zh-TW" sz="2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3659891"/>
            <a:ext cx="636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Inception V3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6A3412D-4DE7-4FFB-81F9-EFF0B069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/>
              <a:t>Unpack Pre-trained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137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Download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0" y="2361158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https://image-net.org/data/ILSVRC/2012/ILSVRC2012_img_train.tar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899493"/>
            <a:ext cx="10877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train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3947057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https://image-net.org/data/ILSVRC/2012/ILSVRC2012_img_val.tar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3484798"/>
            <a:ext cx="11547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validation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0" y="5663545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</a:t>
                      </a:r>
                      <a:r>
                        <a:rPr lang="nb-NO" altLang="zh-TW" sz="12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'https://docs.google.com/uc?export=download&amp;id=1bK37Qx8jp2ax_ZPTGpc4iZvlb7tytwwa' -O datasets/style/dtd_cobwebbed.tfrecord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201880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Style datasets.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6409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Unpack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25016"/>
              </p:ext>
            </p:extLst>
          </p:nvPr>
        </p:nvGraphicFramePr>
        <p:xfrm>
          <a:off x="0" y="2296121"/>
          <a:ext cx="12192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0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datasets/ILSVRC2012_img_train.tar –C datasets/train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642"/>
              </p:ext>
            </p:extLst>
          </p:nvPr>
        </p:nvGraphicFramePr>
        <p:xfrm>
          <a:off x="0" y="541166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4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datasets/ILSVRC2012_img_val.tar –C datasets/val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1176"/>
              </p:ext>
            </p:extLst>
          </p:nvPr>
        </p:nvGraphicFramePr>
        <p:xfrm>
          <a:off x="0" y="3516572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 train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 f in *.tar; do tar </a:t>
                      </a:r>
                      <a:r>
                        <a:rPr lang="en-US" altLang="zh-TW" sz="24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xvf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"$f";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1834456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3054907"/>
            <a:ext cx="6162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Preprocessing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4950000"/>
            <a:ext cx="6081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evaluation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119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After unpack all the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1,279,891 files in the </a:t>
            </a:r>
            <a:r>
              <a:rPr lang="en-US" altLang="zh-TW" sz="4000" dirty="0">
                <a:solidFill>
                  <a:srgbClr val="00B0F0"/>
                </a:solidFill>
              </a:rPr>
              <a:t>train</a:t>
            </a:r>
            <a:r>
              <a:rPr lang="en-US" altLang="zh-TW" sz="4000" dirty="0"/>
              <a:t> folder.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50,000 files in the </a:t>
            </a:r>
            <a:r>
              <a:rPr lang="en-US" altLang="zh-TW" sz="4000" dirty="0" err="1">
                <a:solidFill>
                  <a:srgbClr val="00B0F0"/>
                </a:solidFill>
              </a:rPr>
              <a:t>val</a:t>
            </a:r>
            <a:r>
              <a:rPr lang="en-US" altLang="zh-TW" sz="4000" dirty="0"/>
              <a:t> folder. </a:t>
            </a:r>
            <a:endParaRPr lang="en-US" altLang="zh-TW" sz="4000" dirty="0">
              <a:solidFill>
                <a:srgbClr val="20212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Unpack Datasets (Cont'd)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1598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46622</TotalTime>
  <Words>2559</Words>
  <Application>Microsoft Office PowerPoint</Application>
  <PresentationFormat>寬螢幕</PresentationFormat>
  <Paragraphs>1126</Paragraphs>
  <Slides>145</Slides>
  <Notes>142</Notes>
  <HiddenSlides>14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145</vt:i4>
      </vt:variant>
    </vt:vector>
  </HeadingPairs>
  <TitlesOfParts>
    <vt:vector size="156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PowerPoint 簡報</vt:lpstr>
      <vt:lpstr>Outline</vt:lpstr>
      <vt:lpstr>Introduction of Style Transfer</vt:lpstr>
      <vt:lpstr>PowerPoint 簡報</vt:lpstr>
      <vt:lpstr>Convolutional Neural Network (CNN)</vt:lpstr>
      <vt:lpstr>Pixels</vt:lpstr>
      <vt:lpstr>Grayscale Image</vt:lpstr>
      <vt:lpstr>Pixels in Grayscale</vt:lpstr>
      <vt:lpstr>Colored Image</vt:lpstr>
      <vt:lpstr>Colored Image (Cont'd)</vt:lpstr>
      <vt:lpstr>Color Channels</vt:lpstr>
      <vt:lpstr>Convolution Layer</vt:lpstr>
      <vt:lpstr>Convolution Layer</vt:lpstr>
      <vt:lpstr>Kernel</vt:lpstr>
      <vt:lpstr>Convolution</vt:lpstr>
      <vt:lpstr>Convolve Input Image into Feature Map</vt:lpstr>
      <vt:lpstr>Rectified Linear Unit (ReLU)</vt:lpstr>
      <vt:lpstr>Pooling Layer</vt:lpstr>
      <vt:lpstr>Fully Connected Layer</vt:lpstr>
      <vt:lpstr>PowerPoint 簡報</vt:lpstr>
      <vt:lpstr>Style Transfer Model</vt:lpstr>
      <vt:lpstr>Style Transfer Model </vt:lpstr>
      <vt:lpstr>Transfer Network</vt:lpstr>
      <vt:lpstr>Style Transfer Model</vt:lpstr>
      <vt:lpstr>Predict Network</vt:lpstr>
      <vt:lpstr>PowerPoint 簡報</vt:lpstr>
      <vt:lpstr>Perceptual Losses for Real-Time Style Transfer and Super-Resolution</vt:lpstr>
      <vt:lpstr>PowerPoint 簡報</vt:lpstr>
      <vt:lpstr>Implementation</vt:lpstr>
      <vt:lpstr>Implementation (Cont'd)</vt:lpstr>
      <vt:lpstr>Clone Files From The Github Repository</vt:lpstr>
      <vt:lpstr>Download and Unpack the Data</vt:lpstr>
      <vt:lpstr>List Files</vt:lpstr>
      <vt:lpstr>List Files (Cont'd)</vt:lpstr>
      <vt:lpstr>Append Directory</vt:lpstr>
      <vt:lpstr>Import Torch and Torchvision </vt:lpstr>
      <vt:lpstr>Import Python Imaging Library </vt:lpstr>
      <vt:lpstr>Import Matplotlib</vt:lpstr>
      <vt:lpstr>Determine the Directories</vt:lpstr>
      <vt:lpstr>Display the Imported Image</vt:lpstr>
      <vt:lpstr>Display the Imported Image (Cont'd)</vt:lpstr>
      <vt:lpstr>Running Model on CPU or GPU</vt:lpstr>
      <vt:lpstr>Transform Array to Tensor</vt:lpstr>
      <vt:lpstr>Transform Array to Tensor (Cont'd)</vt:lpstr>
      <vt:lpstr>Transform Array to Tensor (Cont'd)</vt:lpstr>
      <vt:lpstr>Add a New Dimension to the Tensor</vt:lpstr>
      <vt:lpstr>Import Transfer Network and Trained Model</vt:lpstr>
      <vt:lpstr>Import Trained Model into Transfer Network</vt:lpstr>
      <vt:lpstr>Import Network to Device</vt:lpstr>
      <vt:lpstr>Transfer Style to the Content Image</vt:lpstr>
      <vt:lpstr>Process the Output Image</vt:lpstr>
      <vt:lpstr>Process the Output Image (Cont'd)</vt:lpstr>
      <vt:lpstr>Process the Output Image (Cont'd)</vt:lpstr>
      <vt:lpstr>Display the Output Image</vt:lpstr>
      <vt:lpstr>Exercise 1</vt:lpstr>
      <vt:lpstr>PowerPoint 簡報</vt:lpstr>
      <vt:lpstr>Our Style Transfer Model Architecture</vt:lpstr>
      <vt:lpstr>Our Style Transfer Model Architecture</vt:lpstr>
      <vt:lpstr>PowerPoint 簡報</vt:lpstr>
      <vt:lpstr>Import Modules</vt:lpstr>
      <vt:lpstr>OpenCV (cv2)</vt:lpstr>
      <vt:lpstr>Import the Images</vt:lpstr>
      <vt:lpstr>Display the Imported Images</vt:lpstr>
      <vt:lpstr>Our Style Transfer Model Architecture</vt:lpstr>
      <vt:lpstr>Load Content Image in Grayscale</vt:lpstr>
      <vt:lpstr>Sobel Operator</vt:lpstr>
      <vt:lpstr>Proceed Sobel Operator</vt:lpstr>
      <vt:lpstr>Fuse Vertical and Horizontal Edges</vt:lpstr>
      <vt:lpstr>Blend Edges into Content Image</vt:lpstr>
      <vt:lpstr>Function to Load an Image</vt:lpstr>
      <vt:lpstr>Resize the Input Image </vt:lpstr>
      <vt:lpstr>Resize the Output Image</vt:lpstr>
      <vt:lpstr>Function to Visualize the Images</vt:lpstr>
      <vt:lpstr>Resize the Input Images</vt:lpstr>
      <vt:lpstr>Resize the Input Images (Cont'd)</vt:lpstr>
      <vt:lpstr>Our Style Transfer Model Architecture</vt:lpstr>
      <vt:lpstr>Function of Style Predict Network</vt:lpstr>
      <vt:lpstr>Extract Feature from Style Image</vt:lpstr>
      <vt:lpstr>Our Style Transfer Model Architecture</vt:lpstr>
      <vt:lpstr>Function of Transfer Network</vt:lpstr>
      <vt:lpstr>Generate Output Image</vt:lpstr>
      <vt:lpstr>Modify Content Weight</vt:lpstr>
      <vt:lpstr>Modify Content Weight (Cont'd)</vt:lpstr>
      <vt:lpstr>Modify Content Weight (Cont'd)</vt:lpstr>
      <vt:lpstr>Exercise 2</vt:lpstr>
      <vt:lpstr>Upload Files to Google Colab</vt:lpstr>
      <vt:lpstr>Send Your Works </vt:lpstr>
      <vt:lpstr>PowerPoint 簡報</vt:lpstr>
      <vt:lpstr>PowerPoint 簡報</vt:lpstr>
      <vt:lpstr>PowerPoint 簡報</vt:lpstr>
      <vt:lpstr>Install Requirements</vt:lpstr>
      <vt:lpstr>Preprocessing Datasets</vt:lpstr>
      <vt:lpstr>Train the Model</vt:lpstr>
      <vt:lpstr>PowerPoint 簡報</vt:lpstr>
      <vt:lpstr>Build Environment</vt:lpstr>
      <vt:lpstr>Unpack Pre-trained Networks</vt:lpstr>
      <vt:lpstr>Download Datasets</vt:lpstr>
      <vt:lpstr>Unpack Datasets</vt:lpstr>
      <vt:lpstr>Unpack Datasets (Cont'd)</vt:lpstr>
      <vt:lpstr>PowerPoint 簡報</vt:lpstr>
      <vt:lpstr>Install slim Module</vt:lpstr>
      <vt:lpstr>Preprocessing Datasets </vt:lpstr>
      <vt:lpstr>Preprocessing Datasets (Cont'd) </vt:lpstr>
      <vt:lpstr>Preprocessing Datasets (Cont'd) </vt:lpstr>
      <vt:lpstr>Train the Model</vt:lpstr>
      <vt:lpstr>PowerPoint 簡報</vt:lpstr>
      <vt:lpstr>Import Modules</vt:lpstr>
      <vt:lpstr>Define Directories</vt:lpstr>
      <vt:lpstr>Function to Process Input Images (1/2)</vt:lpstr>
      <vt:lpstr>Function to Process Input Images (2/2)</vt:lpstr>
      <vt:lpstr>Function to Define Content and Style Weight </vt:lpstr>
      <vt:lpstr>Function to Build a Model</vt:lpstr>
      <vt:lpstr>Training Setup</vt:lpstr>
      <vt:lpstr>Function to Load Checkpoints</vt:lpstr>
      <vt:lpstr>Model Setup</vt:lpstr>
      <vt:lpstr>Entry Point</vt:lpstr>
      <vt:lpstr>Import Modules</vt:lpstr>
      <vt:lpstr>Define Directories</vt:lpstr>
      <vt:lpstr>Function to Load the Checkpoint</vt:lpstr>
      <vt:lpstr>Function to Export the Saved Models (1/5)</vt:lpstr>
      <vt:lpstr>Function to Export the Saved Models (2/5)</vt:lpstr>
      <vt:lpstr>Function to Export the Saved Models (3/5)</vt:lpstr>
      <vt:lpstr>Function to Export the Saved Models (4/5)</vt:lpstr>
      <vt:lpstr>Function to Export the Saved Models (5/5)</vt:lpstr>
      <vt:lpstr>Function to Convert Format of Saved Models</vt:lpstr>
      <vt:lpstr>Function to Resize the Image Size</vt:lpstr>
      <vt:lpstr>Function to Filtered Non-RGB Images</vt:lpstr>
      <vt:lpstr>Files and Paths Setup</vt:lpstr>
      <vt:lpstr>Convert Saved Model to TensorFlow Lite Format</vt:lpstr>
      <vt:lpstr>Function to Convert Saved Models to float32 Format</vt:lpstr>
      <vt:lpstr>Entry Point</vt:lpstr>
      <vt:lpstr>Perceptual Losses for Real-Time Style Transfer and Super-Resolution (Cont'd)</vt:lpstr>
      <vt:lpstr>Rectified Linear Unit</vt:lpstr>
      <vt:lpstr>Rectified Linear Unit</vt:lpstr>
      <vt:lpstr>Encoder-decoder</vt:lpstr>
      <vt:lpstr>Upsampling</vt:lpstr>
      <vt:lpstr>Nearest Neighbor Unpooling</vt:lpstr>
      <vt:lpstr>Bed of Nails Unpooling</vt:lpstr>
      <vt:lpstr>Max Unpooling</vt:lpstr>
      <vt:lpstr>Max Unpooling (Cont'd)</vt:lpstr>
      <vt:lpstr>Deconvolution (Transposed Convolution)</vt:lpstr>
      <vt:lpstr>Deconvolution and Unpooling</vt:lpstr>
      <vt:lpstr>VGG-16</vt:lpstr>
      <vt:lpstr>Rename the Files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Vincent</cp:lastModifiedBy>
  <cp:revision>2999</cp:revision>
  <dcterms:created xsi:type="dcterms:W3CDTF">2016-12-25T09:59:25Z</dcterms:created>
  <dcterms:modified xsi:type="dcterms:W3CDTF">2021-11-22T17:12:31Z</dcterms:modified>
</cp:coreProperties>
</file>